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332" r:id="rId2"/>
    <p:sldId id="465" r:id="rId3"/>
    <p:sldId id="330" r:id="rId4"/>
    <p:sldId id="814" r:id="rId5"/>
    <p:sldId id="815" r:id="rId6"/>
    <p:sldId id="813" r:id="rId7"/>
    <p:sldId id="816" r:id="rId8"/>
    <p:sldId id="817" r:id="rId9"/>
    <p:sldId id="818" r:id="rId10"/>
    <p:sldId id="821" r:id="rId11"/>
    <p:sldId id="822" r:id="rId12"/>
    <p:sldId id="341" r:id="rId13"/>
    <p:sldId id="812" r:id="rId14"/>
    <p:sldId id="343" r:id="rId15"/>
    <p:sldId id="260" r:id="rId16"/>
    <p:sldId id="475" r:id="rId17"/>
    <p:sldId id="472" r:id="rId18"/>
    <p:sldId id="331" r:id="rId19"/>
    <p:sldId id="823" r:id="rId20"/>
    <p:sldId id="824" r:id="rId21"/>
    <p:sldId id="825" r:id="rId22"/>
    <p:sldId id="267" r:id="rId23"/>
    <p:sldId id="470" r:id="rId24"/>
    <p:sldId id="333" r:id="rId25"/>
    <p:sldId id="345" r:id="rId26"/>
    <p:sldId id="346" r:id="rId27"/>
    <p:sldId id="334" r:id="rId28"/>
    <p:sldId id="349" r:id="rId29"/>
    <p:sldId id="482" r:id="rId30"/>
    <p:sldId id="483" r:id="rId31"/>
    <p:sldId id="478" r:id="rId32"/>
    <p:sldId id="469" r:id="rId33"/>
    <p:sldId id="340" r:id="rId34"/>
    <p:sldId id="335" r:id="rId35"/>
    <p:sldId id="485" r:id="rId36"/>
    <p:sldId id="484" r:id="rId37"/>
    <p:sldId id="479" r:id="rId38"/>
    <p:sldId id="266" r:id="rId39"/>
    <p:sldId id="336" r:id="rId40"/>
    <p:sldId id="337" r:id="rId41"/>
    <p:sldId id="486" r:id="rId42"/>
    <p:sldId id="476" r:id="rId43"/>
    <p:sldId id="477" r:id="rId44"/>
    <p:sldId id="487" r:id="rId45"/>
    <p:sldId id="471" r:id="rId46"/>
    <p:sldId id="268" r:id="rId47"/>
    <p:sldId id="270" r:id="rId48"/>
    <p:sldId id="347" r:id="rId49"/>
    <p:sldId id="348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2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84"/>
    <p:restoredTop sz="93469"/>
  </p:normalViewPr>
  <p:slideViewPr>
    <p:cSldViewPr snapToGrid="0" snapToObjects="1">
      <p:cViewPr>
        <p:scale>
          <a:sx n="90" d="100"/>
          <a:sy n="90" d="100"/>
        </p:scale>
        <p:origin x="656" y="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BC839-260F-384B-B760-891C353BCAC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A772-D1E0-4E46-AD01-20D67ABA9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3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22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718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6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9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32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1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33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8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18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4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38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8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3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46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1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33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48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89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8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15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16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3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17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23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18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4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19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20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2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41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749193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4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04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80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34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01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04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940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2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7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25218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48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3646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16640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319062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549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Toy 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423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4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F83C832-34F5-1944-BB58-A69A02012305}"/>
              </a:ext>
            </a:extLst>
          </p:cNvPr>
          <p:cNvSpPr/>
          <p:nvPr/>
        </p:nvSpPr>
        <p:spPr>
          <a:xfrm>
            <a:off x="900953" y="2474259"/>
            <a:ext cx="4424886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637B9-60E2-6244-A0B2-70D33AA22881}"/>
              </a:ext>
            </a:extLst>
          </p:cNvPr>
          <p:cNvSpPr/>
          <p:nvPr/>
        </p:nvSpPr>
        <p:spPr>
          <a:xfrm>
            <a:off x="900953" y="2474259"/>
            <a:ext cx="4424886" cy="139870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F13F61-B1B5-9642-9753-67F3383AF425}"/>
              </a:ext>
            </a:extLst>
          </p:cNvPr>
          <p:cNvSpPr/>
          <p:nvPr/>
        </p:nvSpPr>
        <p:spPr>
          <a:xfrm>
            <a:off x="1719204" y="2566862"/>
            <a:ext cx="3658403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CE611-2382-5142-8C76-0073F03B9B08}"/>
              </a:ext>
            </a:extLst>
          </p:cNvPr>
          <p:cNvSpPr txBox="1"/>
          <p:nvPr/>
        </p:nvSpPr>
        <p:spPr bwMode="auto">
          <a:xfrm>
            <a:off x="1921936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 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07B5CA-3EB6-5941-B899-CBDDCDDCACDA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int countdown = 5;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countdown--;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58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3E3655D-FF55-6641-9631-C0F8831D97A1}"/>
              </a:ext>
            </a:extLst>
          </p:cNvPr>
          <p:cNvSpPr/>
          <p:nvPr/>
        </p:nvSpPr>
        <p:spPr>
          <a:xfrm>
            <a:off x="640978" y="2135708"/>
            <a:ext cx="4740043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</a:t>
            </a: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247D9E-AB8F-E246-A7BB-3E5D64D33F8C}"/>
              </a:ext>
            </a:extLst>
          </p:cNvPr>
          <p:cNvSpPr/>
          <p:nvPr/>
        </p:nvSpPr>
        <p:spPr>
          <a:xfrm>
            <a:off x="754649" y="2149898"/>
            <a:ext cx="4622958" cy="20171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381FAE-70AA-E643-985C-55E9296D5ACF}"/>
              </a:ext>
            </a:extLst>
          </p:cNvPr>
          <p:cNvSpPr txBox="1"/>
          <p:nvPr/>
        </p:nvSpPr>
        <p:spPr bwMode="auto">
          <a:xfrm>
            <a:off x="863134" y="2821950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5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F13F61-B1B5-9642-9753-67F3383AF425}"/>
              </a:ext>
            </a:extLst>
          </p:cNvPr>
          <p:cNvSpPr/>
          <p:nvPr/>
        </p:nvSpPr>
        <p:spPr>
          <a:xfrm>
            <a:off x="1719204" y="2566862"/>
            <a:ext cx="3658403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2C5341-65D1-8A4C-B844-5BCE80D0CB65}"/>
              </a:ext>
            </a:extLst>
          </p:cNvPr>
          <p:cNvSpPr txBox="1"/>
          <p:nvPr/>
        </p:nvSpPr>
        <p:spPr bwMode="auto">
          <a:xfrm>
            <a:off x="1921936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 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71052-AD37-BE4B-BEEA-AFEC1071EE7B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3B77EA15-B1B4-EE43-BAD2-E53FC7CAD9BA}"/>
              </a:ext>
            </a:extLst>
          </p:cNvPr>
          <p:cNvSpPr/>
          <p:nvPr/>
        </p:nvSpPr>
        <p:spPr>
          <a:xfrm>
            <a:off x="5662258" y="5100918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12E76-C7E0-344E-A78B-64C9818B4D88}"/>
              </a:ext>
            </a:extLst>
          </p:cNvPr>
          <p:cNvSpPr txBox="1"/>
          <p:nvPr/>
        </p:nvSpPr>
        <p:spPr bwMode="auto">
          <a:xfrm>
            <a:off x="5997389" y="5448610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2772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0507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Programming takes practice.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C1944-34CE-2A47-B491-BB887D1D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3302154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61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Second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1004578" y="1790819"/>
            <a:ext cx="11801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Console</a:t>
            </a: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87C2E-1F79-6E4B-8047-E2035C406FBB}"/>
              </a:ext>
            </a:extLst>
          </p:cNvPr>
          <p:cNvSpPr txBox="1"/>
          <p:nvPr/>
        </p:nvSpPr>
        <p:spPr bwMode="auto">
          <a:xfrm rot="21427930">
            <a:off x="221630" y="2372512"/>
            <a:ext cx="28729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(but really, variables)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1497660" y="2904699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850585" y="2706912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6530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Console Programs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52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(220, 120);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7" descr="Graphics (3">
            <a:extLst>
              <a:ext uri="{FF2B5EF4-FFF2-40B4-BE49-F238E27FC236}">
                <a16:creationId xmlns:a16="http://schemas.microsoft.com/office/drawing/2014/main" id="{457C8517-A6F7-2343-B6A9-15A65AFA9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8">
            <a:extLst>
              <a:ext uri="{FF2B5EF4-FFF2-40B4-BE49-F238E27FC236}">
                <a16:creationId xmlns:a16="http://schemas.microsoft.com/office/drawing/2014/main" id="{DF284478-9092-804B-AA3C-EE2DBE3B0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WonderfulRectangle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81410-772B-2146-B0A2-E8BA6DD9AF25}"/>
              </a:ext>
            </a:extLst>
          </p:cNvPr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81410-772B-2146-B0A2-E8BA6DD9AF25}"/>
              </a:ext>
            </a:extLst>
          </p:cNvPr>
          <p:cNvSpPr/>
          <p:nvPr/>
        </p:nvSpPr>
        <p:spPr>
          <a:xfrm>
            <a:off x="1264902" y="4909424"/>
            <a:ext cx="2088099" cy="1008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63EC85-6E92-564A-88AD-827EF8BB288C}"/>
              </a:ext>
            </a:extLst>
          </p:cNvPr>
          <p:cNvSpPr/>
          <p:nvPr/>
        </p:nvSpPr>
        <p:spPr>
          <a:xfrm>
            <a:off x="1773936" y="5918333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0DA6C-03CF-6A45-98C3-9D63C149FC1E}"/>
              </a:ext>
            </a:extLst>
          </p:cNvPr>
          <p:cNvSpPr/>
          <p:nvPr/>
        </p:nvSpPr>
        <p:spPr>
          <a:xfrm>
            <a:off x="1264902" y="4909423"/>
            <a:ext cx="2088099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FC3E7D-7772-1343-B43E-F1D985D70076}"/>
              </a:ext>
            </a:extLst>
          </p:cNvPr>
          <p:cNvSpPr/>
          <p:nvPr/>
        </p:nvSpPr>
        <p:spPr>
          <a:xfrm>
            <a:off x="1261727" y="4909422"/>
            <a:ext cx="2088099" cy="1008911"/>
          </a:xfrm>
          <a:prstGeom prst="rect">
            <a:avLst/>
          </a:prstGeom>
          <a:solidFill>
            <a:srgbClr val="0000FF"/>
          </a:solidFill>
          <a:ln>
            <a:solidFill>
              <a:srgbClr val="002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7" descr="Graphics (3">
            <a:extLst>
              <a:ext uri="{FF2B5EF4-FFF2-40B4-BE49-F238E27FC236}">
                <a16:creationId xmlns:a16="http://schemas.microsoft.com/office/drawing/2014/main" id="{3D906B0C-A41E-F34B-AD29-1C44EBB1C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3942309" y="4450947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8">
            <a:extLst>
              <a:ext uri="{FF2B5EF4-FFF2-40B4-BE49-F238E27FC236}">
                <a16:creationId xmlns:a16="http://schemas.microsoft.com/office/drawing/2014/main" id="{8C50A9CF-40A6-1341-AA12-A340D0C20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309" y="4425547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WonderfulRectangle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6F51E-2D03-6548-A00E-797475BC24C4}"/>
              </a:ext>
            </a:extLst>
          </p:cNvPr>
          <p:cNvSpPr txBox="1"/>
          <p:nvPr/>
        </p:nvSpPr>
        <p:spPr bwMode="auto">
          <a:xfrm>
            <a:off x="1650601" y="4508719"/>
            <a:ext cx="12779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width:220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315191-07DE-5148-9B1A-460BD25027C0}"/>
              </a:ext>
            </a:extLst>
          </p:cNvPr>
          <p:cNvCxnSpPr>
            <a:cxnSpLocks/>
          </p:cNvCxnSpPr>
          <p:nvPr/>
        </p:nvCxnSpPr>
        <p:spPr>
          <a:xfrm flipH="1" flipV="1">
            <a:off x="1245509" y="4827916"/>
            <a:ext cx="2082524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45308E-7BF5-8246-B8CA-1D2D1BA007DE}"/>
              </a:ext>
            </a:extLst>
          </p:cNvPr>
          <p:cNvSpPr txBox="1"/>
          <p:nvPr/>
        </p:nvSpPr>
        <p:spPr bwMode="auto">
          <a:xfrm>
            <a:off x="254716" y="5096106"/>
            <a:ext cx="977672" cy="76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height:120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94FA5-063C-A047-B969-84CCEA8ACF59}"/>
              </a:ext>
            </a:extLst>
          </p:cNvPr>
          <p:cNvCxnSpPr>
            <a:cxnSpLocks/>
          </p:cNvCxnSpPr>
          <p:nvPr/>
        </p:nvCxnSpPr>
        <p:spPr>
          <a:xfrm>
            <a:off x="1182689" y="4924217"/>
            <a:ext cx="0" cy="101483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FBFD26-40C1-C94A-A769-19B9E2619816}"/>
              </a:ext>
            </a:extLst>
          </p:cNvPr>
          <p:cNvSpPr/>
          <p:nvPr/>
        </p:nvSpPr>
        <p:spPr>
          <a:xfrm>
            <a:off x="5254752" y="2438400"/>
            <a:ext cx="353568" cy="280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32A312-D1DE-AC4F-B2C4-D6D29B1B4F29}"/>
              </a:ext>
            </a:extLst>
          </p:cNvPr>
          <p:cNvSpPr/>
          <p:nvPr/>
        </p:nvSpPr>
        <p:spPr>
          <a:xfrm>
            <a:off x="5858256" y="2438400"/>
            <a:ext cx="353568" cy="28041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599D83FE-FC1E-2847-B56A-7AA516847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(220, 120);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89F0E74-DF51-D14A-AF6E-85F28D987475}"/>
              </a:ext>
            </a:extLst>
          </p:cNvPr>
          <p:cNvSpPr/>
          <p:nvPr/>
        </p:nvSpPr>
        <p:spPr>
          <a:xfrm>
            <a:off x="2091703" y="2438400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086EC5E-D53E-EF46-A2F8-BC2D45084F76}"/>
              </a:ext>
            </a:extLst>
          </p:cNvPr>
          <p:cNvSpPr/>
          <p:nvPr/>
        </p:nvSpPr>
        <p:spPr>
          <a:xfrm>
            <a:off x="2091703" y="2669231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B1E06E7-C6E5-3348-BA8D-87A23BE2D172}"/>
              </a:ext>
            </a:extLst>
          </p:cNvPr>
          <p:cNvSpPr/>
          <p:nvPr/>
        </p:nvSpPr>
        <p:spPr>
          <a:xfrm>
            <a:off x="2091703" y="2939860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  <p:bldP spid="27" grpId="0" animBg="1"/>
      <p:bldP spid="27" grpId="1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C7FE3ED-1BD1-2B4E-93E0-E08342687F9D}"/>
              </a:ext>
            </a:extLst>
          </p:cNvPr>
          <p:cNvSpPr/>
          <p:nvPr/>
        </p:nvSpPr>
        <p:spPr>
          <a:xfrm>
            <a:off x="3626039" y="3214427"/>
            <a:ext cx="397321" cy="265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03650-3C5D-C741-AA4A-45395FDFA543}"/>
              </a:ext>
            </a:extLst>
          </p:cNvPr>
          <p:cNvSpPr/>
          <p:nvPr/>
        </p:nvSpPr>
        <p:spPr>
          <a:xfrm>
            <a:off x="4229543" y="3202234"/>
            <a:ext cx="281497" cy="26517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(200, 200);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100,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6AFB47-F826-E14E-94B2-716264A6ED86}"/>
              </a:ext>
            </a:extLst>
          </p:cNvPr>
          <p:cNvCxnSpPr/>
          <p:nvPr/>
        </p:nvCxnSpPr>
        <p:spPr>
          <a:xfrm>
            <a:off x="3228101" y="4585963"/>
            <a:ext cx="0" cy="3995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045C3E-7CDE-1A48-AB0A-1280D492E5B0}"/>
              </a:ext>
            </a:extLst>
          </p:cNvPr>
          <p:cNvCxnSpPr>
            <a:cxnSpLocks/>
          </p:cNvCxnSpPr>
          <p:nvPr/>
        </p:nvCxnSpPr>
        <p:spPr>
          <a:xfrm>
            <a:off x="2338532" y="4985478"/>
            <a:ext cx="8975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84C3A2-ACA4-E443-8F5C-12AFE506C856}"/>
              </a:ext>
            </a:extLst>
          </p:cNvPr>
          <p:cNvSpPr txBox="1"/>
          <p:nvPr/>
        </p:nvSpPr>
        <p:spPr>
          <a:xfrm>
            <a:off x="3265836" y="4581433"/>
            <a:ext cx="9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y:50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1A41-5808-A441-8A8F-65036F1E6C52}"/>
              </a:ext>
            </a:extLst>
          </p:cNvPr>
          <p:cNvSpPr txBox="1"/>
          <p:nvPr/>
        </p:nvSpPr>
        <p:spPr>
          <a:xfrm>
            <a:off x="2375400" y="4946359"/>
            <a:ext cx="89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x:100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369F8-E3CE-0945-A25E-AADF94B73C19}"/>
              </a:ext>
            </a:extLst>
          </p:cNvPr>
          <p:cNvSpPr txBox="1"/>
          <p:nvPr/>
        </p:nvSpPr>
        <p:spPr>
          <a:xfrm>
            <a:off x="86923" y="4605817"/>
            <a:ext cx="2054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Coordinates for a rectangle are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top left </a:t>
            </a:r>
            <a:r>
              <a:rPr lang="en-US" dirty="0">
                <a:latin typeface="+mj-lt"/>
              </a:rPr>
              <a:t>corner.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4887750" y="3214427"/>
            <a:ext cx="4256249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You must call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to display things!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918F4EE-AEEC-6F47-B768-E101228BB84C}"/>
              </a:ext>
            </a:extLst>
          </p:cNvPr>
          <p:cNvSpPr/>
          <p:nvPr/>
        </p:nvSpPr>
        <p:spPr>
          <a:xfrm>
            <a:off x="2091703" y="317150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75363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0,0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getHeight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getWidth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40,20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40,120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120,40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312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C7FE3ED-1BD1-2B4E-93E0-E08342687F9D}"/>
              </a:ext>
            </a:extLst>
          </p:cNvPr>
          <p:cNvSpPr/>
          <p:nvPr/>
        </p:nvSpPr>
        <p:spPr>
          <a:xfrm>
            <a:off x="3626039" y="3214427"/>
            <a:ext cx="397321" cy="265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03650-3C5D-C741-AA4A-45395FDFA543}"/>
              </a:ext>
            </a:extLst>
          </p:cNvPr>
          <p:cNvSpPr/>
          <p:nvPr/>
        </p:nvSpPr>
        <p:spPr>
          <a:xfrm>
            <a:off x="4229543" y="3202234"/>
            <a:ext cx="281497" cy="26517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(200, 200);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100,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6AFB47-F826-E14E-94B2-716264A6ED86}"/>
              </a:ext>
            </a:extLst>
          </p:cNvPr>
          <p:cNvCxnSpPr/>
          <p:nvPr/>
        </p:nvCxnSpPr>
        <p:spPr>
          <a:xfrm>
            <a:off x="3228101" y="4585963"/>
            <a:ext cx="0" cy="3995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045C3E-7CDE-1A48-AB0A-1280D492E5B0}"/>
              </a:ext>
            </a:extLst>
          </p:cNvPr>
          <p:cNvCxnSpPr>
            <a:cxnSpLocks/>
          </p:cNvCxnSpPr>
          <p:nvPr/>
        </p:nvCxnSpPr>
        <p:spPr>
          <a:xfrm>
            <a:off x="2338532" y="4985478"/>
            <a:ext cx="8975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84C3A2-ACA4-E443-8F5C-12AFE506C856}"/>
              </a:ext>
            </a:extLst>
          </p:cNvPr>
          <p:cNvSpPr txBox="1"/>
          <p:nvPr/>
        </p:nvSpPr>
        <p:spPr>
          <a:xfrm>
            <a:off x="3265836" y="4581433"/>
            <a:ext cx="9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y:50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1A41-5808-A441-8A8F-65036F1E6C52}"/>
              </a:ext>
            </a:extLst>
          </p:cNvPr>
          <p:cNvSpPr txBox="1"/>
          <p:nvPr/>
        </p:nvSpPr>
        <p:spPr>
          <a:xfrm>
            <a:off x="2375400" y="4946359"/>
            <a:ext cx="89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x:100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369F8-E3CE-0945-A25E-AADF94B73C19}"/>
              </a:ext>
            </a:extLst>
          </p:cNvPr>
          <p:cNvSpPr txBox="1"/>
          <p:nvPr/>
        </p:nvSpPr>
        <p:spPr>
          <a:xfrm>
            <a:off x="86923" y="4605817"/>
            <a:ext cx="2054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Coordinates for a rectangle are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top left </a:t>
            </a:r>
            <a:r>
              <a:rPr lang="en-US" dirty="0">
                <a:latin typeface="+mj-lt"/>
              </a:rPr>
              <a:t>corner.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4887750" y="3214427"/>
            <a:ext cx="4256249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You must call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to display things!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918F4EE-AEEC-6F47-B768-E101228BB84C}"/>
              </a:ext>
            </a:extLst>
          </p:cNvPr>
          <p:cNvSpPr/>
          <p:nvPr/>
        </p:nvSpPr>
        <p:spPr>
          <a:xfrm>
            <a:off x="2091703" y="317150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2112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AE671-A557-C440-9CFE-E20F4C95F42A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BD8CC9-8ABA-4540-8AC1-C7F3475506A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48C13-7316-704F-B6EE-10400F8A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2019876"/>
            <a:ext cx="3822700" cy="19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B6124-7640-8646-98F2-18DE2FF9B393}"/>
              </a:ext>
            </a:extLst>
          </p:cNvPr>
          <p:cNvSpPr txBox="1"/>
          <p:nvPr/>
        </p:nvSpPr>
        <p:spPr bwMode="auto">
          <a:xfrm>
            <a:off x="800999" y="4838124"/>
            <a:ext cx="75420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kind of bugs did you find in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560C7-AE38-7942-9FE5-68F3CFC1E0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484" y="1841499"/>
            <a:ext cx="1587501" cy="1587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13304-8E8A-3E47-A112-4067EA149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98" y="2194091"/>
            <a:ext cx="1587500" cy="158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37D675-85A0-9F44-818E-30BEE5D7A9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604255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4887750" y="1051467"/>
            <a:ext cx="3923831" cy="1697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31647" y="1511106"/>
            <a:ext cx="731520" cy="73011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751" y="1026068"/>
            <a:ext cx="39266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TwoGRects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B10E4899-1BCC-334A-AE45-A5586EE77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76" y="1051467"/>
            <a:ext cx="4367274" cy="16992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150, 50);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2595BD0-CD10-2F46-8815-403AE23CB90E}"/>
              </a:ext>
            </a:extLst>
          </p:cNvPr>
          <p:cNvSpPr/>
          <p:nvPr/>
        </p:nvSpPr>
        <p:spPr>
          <a:xfrm>
            <a:off x="120851" y="1876164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C368F69-8EF0-004C-B87F-CC7B5728853F}"/>
              </a:ext>
            </a:extLst>
          </p:cNvPr>
          <p:cNvSpPr/>
          <p:nvPr/>
        </p:nvSpPr>
        <p:spPr>
          <a:xfrm>
            <a:off x="120851" y="2161053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59D56E9-CBB0-9147-AE42-4BF5A1E6F094}"/>
              </a:ext>
            </a:extLst>
          </p:cNvPr>
          <p:cNvSpPr/>
          <p:nvPr/>
        </p:nvSpPr>
        <p:spPr>
          <a:xfrm>
            <a:off x="118081" y="243598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820543-DF97-1A47-B2FC-6771F5B0B882}"/>
              </a:ext>
            </a:extLst>
          </p:cNvPr>
          <p:cNvSpPr/>
          <p:nvPr/>
        </p:nvSpPr>
        <p:spPr>
          <a:xfrm>
            <a:off x="5231647" y="1511050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36BA4B-9295-1F41-8469-ED446DDEBACF}"/>
              </a:ext>
            </a:extLst>
          </p:cNvPr>
          <p:cNvSpPr/>
          <p:nvPr/>
        </p:nvSpPr>
        <p:spPr>
          <a:xfrm>
            <a:off x="5963167" y="1511050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AD31CA5D-1391-5C40-9949-9E8958FE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75" y="3904672"/>
            <a:ext cx="4367275" cy="2712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150, 50);</a:t>
            </a:r>
          </a:p>
        </p:txBody>
      </p:sp>
      <p:pic>
        <p:nvPicPr>
          <p:cNvPr id="27" name="Picture 7" descr="Graphics (3">
            <a:extLst>
              <a:ext uri="{FF2B5EF4-FFF2-40B4-BE49-F238E27FC236}">
                <a16:creationId xmlns:a16="http://schemas.microsoft.com/office/drawing/2014/main" id="{3279B0F4-8DAB-E545-8226-13D00C7C4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4887750" y="3924632"/>
            <a:ext cx="3923831" cy="1697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0C281-A606-1742-A44A-997B76B98CEF}"/>
              </a:ext>
            </a:extLst>
          </p:cNvPr>
          <p:cNvSpPr/>
          <p:nvPr/>
        </p:nvSpPr>
        <p:spPr>
          <a:xfrm>
            <a:off x="5231647" y="4384271"/>
            <a:ext cx="731520" cy="73011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952FA0EC-198D-2A4A-AA53-5331E1D4F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751" y="3899233"/>
            <a:ext cx="39266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TwoGRects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C5D5A-C5BB-E342-BD0E-84DF3B8BF5C0}"/>
              </a:ext>
            </a:extLst>
          </p:cNvPr>
          <p:cNvSpPr/>
          <p:nvPr/>
        </p:nvSpPr>
        <p:spPr>
          <a:xfrm>
            <a:off x="5963167" y="4384215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FF71CA00-4906-EF42-87DC-BE5B3589F11D}"/>
              </a:ext>
            </a:extLst>
          </p:cNvPr>
          <p:cNvSpPr/>
          <p:nvPr/>
        </p:nvSpPr>
        <p:spPr>
          <a:xfrm>
            <a:off x="3255922" y="2662368"/>
            <a:ext cx="4256249" cy="1169314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</a:t>
            </a:r>
            <a:r>
              <a:rPr lang="en-US" kern="0" dirty="0">
                <a:solidFill>
                  <a:srgbClr val="000000"/>
                </a:solidFill>
                <a:latin typeface="Calibri Light" panose="020F0302020204030204"/>
                <a:ea typeface=""/>
                <a:cs typeface=""/>
              </a:rPr>
              <a:t>multiple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 commands just move things around!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5051189" y="5715082"/>
            <a:ext cx="3926600" cy="105731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solidFill>
                  <a:srgbClr val="000000"/>
                </a:solidFill>
                <a:latin typeface="Calibri Light" panose="020F0302020204030204"/>
                <a:ea typeface=""/>
                <a:cs typeface=""/>
              </a:rPr>
              <a:t>This draws two separate rectangles.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EA49916-5650-7F40-817F-0F8081E43AFF}"/>
              </a:ext>
            </a:extLst>
          </p:cNvPr>
          <p:cNvSpPr/>
          <p:nvPr/>
        </p:nvSpPr>
        <p:spPr>
          <a:xfrm>
            <a:off x="68436" y="4815783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8C18475-6AEB-6343-989A-2BF3971DBDC1}"/>
              </a:ext>
            </a:extLst>
          </p:cNvPr>
          <p:cNvSpPr/>
          <p:nvPr/>
        </p:nvSpPr>
        <p:spPr>
          <a:xfrm>
            <a:off x="79050" y="6091339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170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2" grpId="0" animBg="1"/>
      <p:bldP spid="22" grpId="1" animBg="1"/>
      <p:bldP spid="23" grpId="0" animBg="1"/>
      <p:bldP spid="24" grpId="0" animBg="1"/>
      <p:bldP spid="29" grpId="0" animBg="1"/>
      <p:bldP spid="30" grpId="0"/>
      <p:bldP spid="32" grpId="0" animBg="1"/>
      <p:bldP spid="33" grpId="0" animBg="1"/>
      <p:bldP spid="4" grpId="0" animBg="1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41974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098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7969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8DC4F-E0DF-ED4D-AAE7-62D0177256B8}"/>
              </a:ext>
            </a:extLst>
          </p:cNvPr>
          <p:cNvSpPr txBox="1"/>
          <p:nvPr/>
        </p:nvSpPr>
        <p:spPr bwMode="auto">
          <a:xfrm>
            <a:off x="1583419" y="929623"/>
            <a:ext cx="11689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(x, y)?</a:t>
            </a:r>
          </a:p>
        </p:txBody>
      </p:sp>
    </p:spTree>
    <p:extLst>
      <p:ext uri="{BB962C8B-B14F-4D97-AF65-F5344CB8AC3E}">
        <p14:creationId xmlns:p14="http://schemas.microsoft.com/office/powerpoint/2010/main" val="181475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60AD77-EECC-7B41-9982-7D34CD337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0" y="3647483"/>
            <a:ext cx="4609578" cy="14674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0312" y="3181611"/>
            <a:ext cx="25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getWidth</a:t>
            </a:r>
            <a:r>
              <a:rPr lang="en-US" sz="2000" dirty="0">
                <a:latin typeface="Courier" pitchFamily="2" charset="0"/>
              </a:rPr>
              <a:t>()/2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707666"/>
            <a:ext cx="1866378" cy="14674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65753" y="1034134"/>
            <a:ext cx="304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rect.getWidth</a:t>
            </a:r>
            <a:r>
              <a:rPr lang="en-US" sz="2000" dirty="0">
                <a:latin typeface="Courier" pitchFamily="2" charset="0"/>
              </a:rPr>
              <a:t>()/2</a:t>
            </a:r>
          </a:p>
        </p:txBody>
      </p:sp>
      <p:sp>
        <p:nvSpPr>
          <p:cNvPr id="10" name="Donut 9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DC76D-BE90-FA49-953A-62DD8DB9F5A3}"/>
              </a:ext>
            </a:extLst>
          </p:cNvPr>
          <p:cNvSpPr txBox="1"/>
          <p:nvPr/>
        </p:nvSpPr>
        <p:spPr>
          <a:xfrm>
            <a:off x="1" y="5398466"/>
            <a:ext cx="906087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" pitchFamily="2" charset="0"/>
              </a:rPr>
              <a:t>double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headX</a:t>
            </a:r>
            <a:r>
              <a:rPr lang="en-US" sz="2200" dirty="0">
                <a:latin typeface="Courier" pitchFamily="2" charset="0"/>
              </a:rPr>
              <a:t> = </a:t>
            </a:r>
            <a:r>
              <a:rPr lang="en-US" sz="2200" dirty="0" err="1">
                <a:latin typeface="Courier" pitchFamily="2" charset="0"/>
              </a:rPr>
              <a:t>getWidth</a:t>
            </a:r>
            <a:r>
              <a:rPr lang="en-US" sz="2200" dirty="0">
                <a:latin typeface="Courier" pitchFamily="2" charset="0"/>
              </a:rPr>
              <a:t>()/2 - </a:t>
            </a:r>
            <a:r>
              <a:rPr lang="en-US" sz="2200" dirty="0" err="1">
                <a:latin typeface="Courier" pitchFamily="2" charset="0"/>
              </a:rPr>
              <a:t>rect.getWidth</a:t>
            </a:r>
            <a:r>
              <a:rPr lang="en-US" sz="2200" dirty="0">
                <a:latin typeface="Courier" pitchFamily="2" charset="0"/>
              </a:rPr>
              <a:t>()/2;</a:t>
            </a:r>
          </a:p>
          <a:p>
            <a:pPr algn="ctr">
              <a:spcBef>
                <a:spcPts val="1200"/>
              </a:spcBef>
            </a:pPr>
            <a:r>
              <a:rPr lang="en-US" sz="2200" dirty="0">
                <a:latin typeface="+mj-lt"/>
              </a:rPr>
              <a:t>or</a:t>
            </a:r>
          </a:p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" pitchFamily="2" charset="0"/>
              </a:rPr>
              <a:t>double </a:t>
            </a:r>
            <a:r>
              <a:rPr lang="en-US" sz="2200" dirty="0" err="1">
                <a:latin typeface="Courier" pitchFamily="2" charset="0"/>
              </a:rPr>
              <a:t>headX</a:t>
            </a:r>
            <a:r>
              <a:rPr lang="en-US" sz="2200" dirty="0">
                <a:latin typeface="Courier" pitchFamily="2" charset="0"/>
              </a:rPr>
              <a:t> = (</a:t>
            </a:r>
            <a:r>
              <a:rPr lang="en-US" sz="2200" dirty="0" err="1">
                <a:latin typeface="Courier" pitchFamily="2" charset="0"/>
              </a:rPr>
              <a:t>getWidth</a:t>
            </a:r>
            <a:r>
              <a:rPr lang="en-US" sz="2200" dirty="0">
                <a:latin typeface="Courier" pitchFamily="2" charset="0"/>
              </a:rPr>
              <a:t>() – </a:t>
            </a:r>
            <a:r>
              <a:rPr lang="en-US" sz="2200" dirty="0" err="1">
                <a:latin typeface="Courier" pitchFamily="2" charset="0"/>
              </a:rPr>
              <a:t>rect.getWidth</a:t>
            </a:r>
            <a:r>
              <a:rPr lang="en-US" sz="2200" dirty="0">
                <a:latin typeface="Courier" pitchFamily="2" charset="0"/>
              </a:rPr>
              <a:t>())/2;</a:t>
            </a:r>
          </a:p>
          <a:p>
            <a:pPr algn="ctr"/>
            <a:endParaRPr lang="en-US" sz="2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58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2304F1-31E5-0E43-BB08-B9B1CC587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8576" y="1087687"/>
            <a:ext cx="25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getHeight</a:t>
            </a:r>
            <a:r>
              <a:rPr lang="en-US" sz="2000" dirty="0">
                <a:latin typeface="Courier" pitchFamily="2" charset="0"/>
              </a:rPr>
              <a:t>() / 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59683" y="824591"/>
            <a:ext cx="0" cy="2983321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18356" y="1653436"/>
            <a:ext cx="1" cy="2154476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nut 14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987" y="2316251"/>
            <a:ext cx="35137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rect.getHeight</a:t>
            </a:r>
            <a:r>
              <a:rPr lang="en-US" sz="2000" dirty="0">
                <a:latin typeface="Courier" pitchFamily="2" charset="0"/>
              </a:rPr>
              <a:t>() /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C973A-8A4A-9445-AE9A-B27474D9D1D0}"/>
              </a:ext>
            </a:extLst>
          </p:cNvPr>
          <p:cNvSpPr txBox="1"/>
          <p:nvPr/>
        </p:nvSpPr>
        <p:spPr>
          <a:xfrm>
            <a:off x="1" y="5398466"/>
            <a:ext cx="906087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" pitchFamily="2" charset="0"/>
              </a:rPr>
              <a:t>double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headY</a:t>
            </a:r>
            <a:r>
              <a:rPr lang="en-US" sz="2200" dirty="0">
                <a:latin typeface="Courier" pitchFamily="2" charset="0"/>
              </a:rPr>
              <a:t> = </a:t>
            </a:r>
            <a:r>
              <a:rPr lang="en-US" sz="2200" dirty="0" err="1">
                <a:latin typeface="Courier" pitchFamily="2" charset="0"/>
              </a:rPr>
              <a:t>getHeight</a:t>
            </a:r>
            <a:r>
              <a:rPr lang="en-US" sz="2200" dirty="0">
                <a:latin typeface="Courier" pitchFamily="2" charset="0"/>
              </a:rPr>
              <a:t>()/2 - </a:t>
            </a:r>
            <a:r>
              <a:rPr lang="en-US" sz="2200" dirty="0" err="1">
                <a:latin typeface="Courier" pitchFamily="2" charset="0"/>
              </a:rPr>
              <a:t>rect.getHeight</a:t>
            </a:r>
            <a:r>
              <a:rPr lang="en-US" sz="2200" dirty="0">
                <a:latin typeface="Courier" pitchFamily="2" charset="0"/>
              </a:rPr>
              <a:t>()/2;</a:t>
            </a:r>
          </a:p>
          <a:p>
            <a:pPr algn="ctr">
              <a:spcBef>
                <a:spcPts val="1200"/>
              </a:spcBef>
            </a:pPr>
            <a:r>
              <a:rPr lang="en-US" sz="2200" dirty="0">
                <a:latin typeface="+mj-lt"/>
              </a:rPr>
              <a:t>or</a:t>
            </a:r>
          </a:p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" pitchFamily="2" charset="0"/>
              </a:rPr>
              <a:t>double </a:t>
            </a:r>
            <a:r>
              <a:rPr lang="en-US" sz="2200" dirty="0" err="1">
                <a:latin typeface="Courier" pitchFamily="2" charset="0"/>
              </a:rPr>
              <a:t>headY</a:t>
            </a:r>
            <a:r>
              <a:rPr lang="en-US" sz="2200" dirty="0">
                <a:latin typeface="Courier" pitchFamily="2" charset="0"/>
              </a:rPr>
              <a:t> = (</a:t>
            </a:r>
            <a:r>
              <a:rPr lang="en-US" sz="2200" dirty="0" err="1">
                <a:latin typeface="Courier" pitchFamily="2" charset="0"/>
              </a:rPr>
              <a:t>getHeight</a:t>
            </a:r>
            <a:r>
              <a:rPr lang="en-US" sz="2200" dirty="0">
                <a:latin typeface="Courier" pitchFamily="2" charset="0"/>
              </a:rPr>
              <a:t>() – </a:t>
            </a:r>
            <a:r>
              <a:rPr lang="en-US" sz="2200" dirty="0" err="1">
                <a:latin typeface="Courier" pitchFamily="2" charset="0"/>
              </a:rPr>
              <a:t>rect.getHeight</a:t>
            </a:r>
            <a:r>
              <a:rPr lang="en-US" sz="2200" dirty="0">
                <a:latin typeface="Courier" pitchFamily="2" charset="0"/>
              </a:rPr>
              <a:t>())/2;</a:t>
            </a:r>
          </a:p>
          <a:p>
            <a:pPr algn="ctr"/>
            <a:endParaRPr lang="en-US" sz="2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75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Constants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B7A695-D969-7041-A3C8-E12366E6F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214937"/>
            <a:ext cx="6781800" cy="35640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</a:t>
            </a:r>
            <a:b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to the top of the mouth */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drawHead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drawEyes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466BB0F-F3F1-7E48-B7E5-AFC970E20EF1}"/>
              </a:ext>
            </a:extLst>
          </p:cNvPr>
          <p:cNvSpPr/>
          <p:nvPr/>
        </p:nvSpPr>
        <p:spPr>
          <a:xfrm>
            <a:off x="1292352" y="3190297"/>
            <a:ext cx="353568" cy="45110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D7E36-F4EB-4A42-B495-C78E8C56EF11}"/>
              </a:ext>
            </a:extLst>
          </p:cNvPr>
          <p:cNvSpPr txBox="1"/>
          <p:nvPr/>
        </p:nvSpPr>
        <p:spPr bwMode="auto">
          <a:xfrm>
            <a:off x="512064" y="999220"/>
            <a:ext cx="7045518" cy="121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Once constants are defined, they cannot be changed anywhere.</a:t>
            </a:r>
          </a:p>
          <a:p>
            <a:pPr algn="l">
              <a:spcBef>
                <a:spcPts val="1200"/>
              </a:spcBef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It has scary syntax, but is easy to use.</a:t>
            </a:r>
          </a:p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000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83"/>
            <a:ext cx="9144000" cy="59624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441306" y="1958570"/>
            <a:ext cx="0" cy="2417523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F623FA-7153-5842-BD0B-D023253D2E96}"/>
              </a:ext>
            </a:extLst>
          </p:cNvPr>
          <p:cNvSpPr/>
          <p:nvPr/>
        </p:nvSpPr>
        <p:spPr>
          <a:xfrm>
            <a:off x="329501" y="1043609"/>
            <a:ext cx="8484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 to the top of the mouth */</a:t>
            </a:r>
          </a:p>
          <a:p>
            <a:pPr lvl="0"/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</p:txBody>
      </p:sp>
    </p:spTree>
    <p:extLst>
      <p:ext uri="{BB962C8B-B14F-4D97-AF65-F5344CB8AC3E}">
        <p14:creationId xmlns:p14="http://schemas.microsoft.com/office/powerpoint/2010/main" val="1216062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constants, hidden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mouth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41B190-EA09-3540-B7F9-18682615D8AA}"/>
              </a:ext>
            </a:extLst>
          </p:cNvPr>
          <p:cNvSpPr txBox="1"/>
          <p:nvPr/>
        </p:nvSpPr>
        <p:spPr bwMode="auto">
          <a:xfrm>
            <a:off x="5401113" y="3123974"/>
            <a:ext cx="163698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075E9B-AA68-7042-9B8D-26E9A0D07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14148" r="29601" b="13466"/>
          <a:stretch/>
        </p:blipFill>
        <p:spPr>
          <a:xfrm>
            <a:off x="6012668" y="3498898"/>
            <a:ext cx="2803511" cy="3243278"/>
          </a:xfrm>
          <a:prstGeom prst="rect">
            <a:avLst/>
          </a:prstGeom>
        </p:spPr>
      </p:pic>
      <p:sp>
        <p:nvSpPr>
          <p:cNvPr id="24" name="Donut 23">
            <a:extLst>
              <a:ext uri="{FF2B5EF4-FFF2-40B4-BE49-F238E27FC236}">
                <a16:creationId xmlns:a16="http://schemas.microsoft.com/office/drawing/2014/main" id="{55442308-FC4B-F546-A9AF-C762BB6631CE}"/>
              </a:ext>
            </a:extLst>
          </p:cNvPr>
          <p:cNvSpPr/>
          <p:nvPr/>
        </p:nvSpPr>
        <p:spPr>
          <a:xfrm>
            <a:off x="6596495" y="5229101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53076F-6661-734C-BBE6-381BCA53A8D4}"/>
              </a:ext>
            </a:extLst>
          </p:cNvPr>
          <p:cNvSpPr txBox="1"/>
          <p:nvPr/>
        </p:nvSpPr>
        <p:spPr bwMode="auto">
          <a:xfrm>
            <a:off x="6356530" y="4767436"/>
            <a:ext cx="9188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(x, y)?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F1585C-17BE-4D4B-AAE9-5136A72CEF6E}"/>
              </a:ext>
            </a:extLst>
          </p:cNvPr>
          <p:cNvCxnSpPr>
            <a:cxnSpLocks/>
          </p:cNvCxnSpPr>
          <p:nvPr/>
        </p:nvCxnSpPr>
        <p:spPr>
          <a:xfrm>
            <a:off x="8026010" y="3498898"/>
            <a:ext cx="0" cy="184613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C0ED98-6593-1343-97C6-D45B941AB5DF}"/>
              </a:ext>
            </a:extLst>
          </p:cNvPr>
          <p:cNvSpPr txBox="1"/>
          <p:nvPr/>
        </p:nvSpPr>
        <p:spPr bwMode="auto">
          <a:xfrm rot="5400000">
            <a:off x="7312088" y="4285973"/>
            <a:ext cx="1912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883A19-9298-8D4A-8126-F049FE52F675}"/>
              </a:ext>
            </a:extLst>
          </p:cNvPr>
          <p:cNvSpPr/>
          <p:nvPr/>
        </p:nvSpPr>
        <p:spPr>
          <a:xfrm>
            <a:off x="5988284" y="3462528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25570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Reusing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59" y="4441905"/>
            <a:ext cx="5067300" cy="2024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59" y="913110"/>
            <a:ext cx="5067300" cy="193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mage result for big red 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6780"/>
            <a:ext cx="1823059" cy="182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big green check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4544847"/>
            <a:ext cx="1772259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8276" y="3196830"/>
            <a:ext cx="8116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You only need to tell Java the </a:t>
            </a:r>
            <a:r>
              <a:rPr lang="en-US" sz="3600" u="sng" dirty="0">
                <a:solidFill>
                  <a:srgbClr val="7030A0"/>
                </a:solidFill>
                <a:latin typeface="+mj-lt"/>
              </a:rPr>
              <a:t>type</a:t>
            </a:r>
            <a:r>
              <a:rPr lang="en-US" sz="3600" dirty="0">
                <a:latin typeface="+mj-lt"/>
              </a:rPr>
              <a:t> of a variable once.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1BD5B-8D85-DF4C-AAEF-C0DD65743FB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249" y="2086975"/>
            <a:ext cx="1001082" cy="1001082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8540788-79A2-CB41-AE63-D179CA9ED6AC}"/>
              </a:ext>
            </a:extLst>
          </p:cNvPr>
          <p:cNvSpPr/>
          <p:nvPr/>
        </p:nvSpPr>
        <p:spPr>
          <a:xfrm>
            <a:off x="6094574" y="2031337"/>
            <a:ext cx="2912665" cy="1101466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Duplicate variable age</a:t>
            </a:r>
          </a:p>
        </p:txBody>
      </p:sp>
    </p:spTree>
    <p:extLst>
      <p:ext uri="{BB962C8B-B14F-4D97-AF65-F5344CB8AC3E}">
        <p14:creationId xmlns:p14="http://schemas.microsoft.com/office/powerpoint/2010/main" val="237546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constants, hidden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mouth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D8F7-043B-4944-97B0-E22B3D2A8B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14148" r="29601" b="13466"/>
          <a:stretch/>
        </p:blipFill>
        <p:spPr>
          <a:xfrm>
            <a:off x="6012668" y="3498898"/>
            <a:ext cx="2803511" cy="3243278"/>
          </a:xfrm>
          <a:prstGeom prst="rect">
            <a:avLst/>
          </a:prstGeom>
        </p:spPr>
      </p:pic>
      <p:sp>
        <p:nvSpPr>
          <p:cNvPr id="13" name="Donut 12">
            <a:extLst>
              <a:ext uri="{FF2B5EF4-FFF2-40B4-BE49-F238E27FC236}">
                <a16:creationId xmlns:a16="http://schemas.microsoft.com/office/drawing/2014/main" id="{C3953745-8738-0342-91EF-A29763F6DA1B}"/>
              </a:ext>
            </a:extLst>
          </p:cNvPr>
          <p:cNvSpPr/>
          <p:nvPr/>
        </p:nvSpPr>
        <p:spPr>
          <a:xfrm>
            <a:off x="6596495" y="5229101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D59C0-A666-E248-B4E0-F3F4F9038C6A}"/>
              </a:ext>
            </a:extLst>
          </p:cNvPr>
          <p:cNvSpPr txBox="1"/>
          <p:nvPr/>
        </p:nvSpPr>
        <p:spPr bwMode="auto">
          <a:xfrm>
            <a:off x="6356530" y="4767436"/>
            <a:ext cx="91884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(x, y)?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D115B2-E63C-2F47-AAB6-CF1887535791}"/>
              </a:ext>
            </a:extLst>
          </p:cNvPr>
          <p:cNvCxnSpPr>
            <a:cxnSpLocks/>
          </p:cNvCxnSpPr>
          <p:nvPr/>
        </p:nvCxnSpPr>
        <p:spPr>
          <a:xfrm>
            <a:off x="8026010" y="3498898"/>
            <a:ext cx="0" cy="184613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FD37E-A271-3C4D-A1F3-2AA649FA6FDD}"/>
              </a:ext>
            </a:extLst>
          </p:cNvPr>
          <p:cNvSpPr txBox="1"/>
          <p:nvPr/>
        </p:nvSpPr>
        <p:spPr bwMode="auto">
          <a:xfrm rot="5400000">
            <a:off x="7312088" y="4285973"/>
            <a:ext cx="1912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141641-2964-DA45-B9D5-E2D280B2D20E}"/>
              </a:ext>
            </a:extLst>
          </p:cNvPr>
          <p:cNvSpPr/>
          <p:nvPr/>
        </p:nvSpPr>
        <p:spPr>
          <a:xfrm>
            <a:off x="5988284" y="3462528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79763-4008-D84C-9857-0A98B39C2B11}"/>
              </a:ext>
            </a:extLst>
          </p:cNvPr>
          <p:cNvSpPr txBox="1"/>
          <p:nvPr/>
        </p:nvSpPr>
        <p:spPr bwMode="auto">
          <a:xfrm>
            <a:off x="3243072" y="3227812"/>
            <a:ext cx="3023585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MOUTH_Y_OFFSET;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F0D5F-C239-6048-A13A-9B57E7A8E57F}"/>
              </a:ext>
            </a:extLst>
          </p:cNvPr>
          <p:cNvSpPr txBox="1"/>
          <p:nvPr/>
        </p:nvSpPr>
        <p:spPr bwMode="auto">
          <a:xfrm>
            <a:off x="1286256" y="4913740"/>
            <a:ext cx="1542410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add(mouth);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169F7-AC2D-EF45-9DC3-D825F198AA9B}"/>
              </a:ext>
            </a:extLst>
          </p:cNvPr>
          <p:cNvSpPr txBox="1"/>
          <p:nvPr/>
        </p:nvSpPr>
        <p:spPr bwMode="auto">
          <a:xfrm>
            <a:off x="1286256" y="4567220"/>
            <a:ext cx="290015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</p:txBody>
      </p:sp>
    </p:spTree>
    <p:extLst>
      <p:ext uri="{BB962C8B-B14F-4D97-AF65-F5344CB8AC3E}">
        <p14:creationId xmlns:p14="http://schemas.microsoft.com/office/powerpoint/2010/main" val="1764359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96A55-10DF-E54E-BB90-88B5FB0D7303}"/>
              </a:ext>
            </a:extLst>
          </p:cNvPr>
          <p:cNvSpPr txBox="1"/>
          <p:nvPr/>
        </p:nvSpPr>
        <p:spPr bwMode="auto">
          <a:xfrm>
            <a:off x="2188689" y="453208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21231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098994" y="5797794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DAD4EC8-34BA-C544-A899-BFEFE5A8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 variable that represents text.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808461C5-9165-CC46-AFED-C7B44920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9" y="1795035"/>
            <a:ext cx="8077200" cy="29238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pitchFamily="2" charset="0"/>
              </a:rPr>
              <a:t>{</a:t>
            </a:r>
          </a:p>
          <a:p>
            <a:pPr lvl="1"/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 label =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   ”hello, world”, 100, 75);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label.setFont</a:t>
            </a:r>
            <a:r>
              <a:rPr lang="en-US" sz="2000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label.setColor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Color.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2569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098994" y="5797794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cxnSp>
        <p:nvCxnSpPr>
          <p:cNvPr id="3" name="Straight Arrow Connector 2"/>
          <p:cNvCxnSpPr>
            <a:cxnSpLocks/>
          </p:cNvCxnSpPr>
          <p:nvPr/>
        </p:nvCxnSpPr>
        <p:spPr>
          <a:xfrm flipH="1" flipV="1">
            <a:off x="2311287" y="5922049"/>
            <a:ext cx="914400" cy="182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215002" y="5185775"/>
            <a:ext cx="0" cy="73152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3275" y="5316961"/>
            <a:ext cx="9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86013" y="5878123"/>
            <a:ext cx="9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100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DAD4EC8-34BA-C544-A899-BFEFE5A8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 variable that represents text.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808461C5-9165-CC46-AFED-C7B44920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9" y="1795035"/>
            <a:ext cx="8077200" cy="29238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pitchFamily="2" charset="0"/>
              </a:rPr>
              <a:t>{</a:t>
            </a:r>
          </a:p>
          <a:p>
            <a:pPr lvl="1"/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 label =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   ”hello, world”, 100, 75);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label.setFont</a:t>
            </a:r>
            <a:r>
              <a:rPr lang="en-US" sz="2000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label.setColor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Color.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 New" charset="0"/>
              </a:rPr>
              <a:t>}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5D5F4908-E24B-0643-8649-B21329436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575" y="5908403"/>
            <a:ext cx="206560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428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537EFA-2DCE-DA49-BAA1-58715436E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3505284" y="722235"/>
            <a:ext cx="0" cy="37504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F3CAB71-CE6C-0D46-9991-A687A436B7C8}"/>
              </a:ext>
            </a:extLst>
          </p:cNvPr>
          <p:cNvSpPr/>
          <p:nvPr/>
        </p:nvSpPr>
        <p:spPr>
          <a:xfrm>
            <a:off x="3291840" y="2097024"/>
            <a:ext cx="2487168" cy="1054024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49785-C4A0-394A-A05A-802D0251CFD3}"/>
              </a:ext>
            </a:extLst>
          </p:cNvPr>
          <p:cNvSpPr/>
          <p:nvPr/>
        </p:nvSpPr>
        <p:spPr>
          <a:xfrm>
            <a:off x="189227" y="6026725"/>
            <a:ext cx="87536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screen to the base of the label */</a:t>
            </a:r>
          </a:p>
          <a:p>
            <a:pPr lvl="0"/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LABEL_Y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50;</a:t>
            </a:r>
          </a:p>
        </p:txBody>
      </p:sp>
    </p:spTree>
    <p:extLst>
      <p:ext uri="{BB962C8B-B14F-4D97-AF65-F5344CB8AC3E}">
        <p14:creationId xmlns:p14="http://schemas.microsoft.com/office/powerpoint/2010/main" val="1685595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/* The distance from the top of the screen</a:t>
            </a:r>
            <a:b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  to the base of the label */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LABEL_Y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50;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label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"Robot Face"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label.setFont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”Times New Roman-50"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 Put the label on the canvas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  in the right place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*/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05F5F-2964-984E-AF00-EC91ABD70D5B}"/>
              </a:ext>
            </a:extLst>
          </p:cNvPr>
          <p:cNvGrpSpPr>
            <a:grpSpLocks noChangeAspect="1"/>
          </p:cNvGrpSpPr>
          <p:nvPr/>
        </p:nvGrpSpPr>
        <p:grpSpPr>
          <a:xfrm>
            <a:off x="4532049" y="4869911"/>
            <a:ext cx="2782025" cy="1816607"/>
            <a:chOff x="83126" y="831275"/>
            <a:chExt cx="8965871" cy="585453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B85855-2CF6-F646-9D73-CBBAC9679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AEE01F-2FED-984E-AE81-F95F495ACD69}"/>
                </a:ext>
              </a:extLst>
            </p:cNvPr>
            <p:cNvSpPr/>
            <p:nvPr/>
          </p:nvSpPr>
          <p:spPr>
            <a:xfrm>
              <a:off x="3291840" y="2097024"/>
              <a:ext cx="2487168" cy="105402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59B22CE-4AC7-CF49-AC88-4D5029BCF4AD}"/>
              </a:ext>
            </a:extLst>
          </p:cNvPr>
          <p:cNvSpPr/>
          <p:nvPr/>
        </p:nvSpPr>
        <p:spPr>
          <a:xfrm>
            <a:off x="1316736" y="3489960"/>
            <a:ext cx="4035552" cy="801624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807513A-288C-A744-9EDB-BA59612AA2C6}"/>
              </a:ext>
            </a:extLst>
          </p:cNvPr>
          <p:cNvSpPr/>
          <p:nvPr/>
        </p:nvSpPr>
        <p:spPr>
          <a:xfrm>
            <a:off x="5923062" y="3436092"/>
            <a:ext cx="1426464" cy="759545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8E846-1E17-CF44-BCE3-A3F1D5B49084}"/>
              </a:ext>
            </a:extLst>
          </p:cNvPr>
          <p:cNvSpPr txBox="1"/>
          <p:nvPr/>
        </p:nvSpPr>
        <p:spPr bwMode="auto">
          <a:xfrm>
            <a:off x="7616309" y="3453152"/>
            <a:ext cx="4219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233F5D-AE60-544F-9785-4305121832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E8112D-3A0A-7549-8EE5-1FBC90F16040}"/>
              </a:ext>
            </a:extLst>
          </p:cNvPr>
          <p:cNvSpPr/>
          <p:nvPr/>
        </p:nvSpPr>
        <p:spPr>
          <a:xfrm>
            <a:off x="5271552" y="4700588"/>
            <a:ext cx="1284006" cy="56207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28BF7B-6933-2048-B5DB-965445D45660}"/>
              </a:ext>
            </a:extLst>
          </p:cNvPr>
          <p:cNvSpPr txBox="1"/>
          <p:nvPr/>
        </p:nvSpPr>
        <p:spPr bwMode="auto">
          <a:xfrm>
            <a:off x="586644" y="5852860"/>
            <a:ext cx="27478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Learned during exercise</a:t>
            </a:r>
          </a:p>
        </p:txBody>
      </p:sp>
    </p:spTree>
    <p:extLst>
      <p:ext uri="{BB962C8B-B14F-4D97-AF65-F5344CB8AC3E}">
        <p14:creationId xmlns:p14="http://schemas.microsoft.com/office/powerpoint/2010/main" val="1655920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7A435-BB27-1E46-A73E-2E07C3EB97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52" y="1907210"/>
            <a:ext cx="6694950" cy="4371669"/>
            <a:chOff x="83126" y="831275"/>
            <a:chExt cx="8965871" cy="58545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2F1A0A-FC5B-6442-ADDA-C638B188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A8CFE0-CDA7-6A48-B805-63E73AD05752}"/>
                </a:ext>
              </a:extLst>
            </p:cNvPr>
            <p:cNvSpPr/>
            <p:nvPr/>
          </p:nvSpPr>
          <p:spPr>
            <a:xfrm>
              <a:off x="3291840" y="2097024"/>
              <a:ext cx="2487168" cy="105402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262F27-C48F-6C4C-BE7E-B79DC920378C}"/>
              </a:ext>
            </a:extLst>
          </p:cNvPr>
          <p:cNvSpPr txBox="1"/>
          <p:nvPr/>
        </p:nvSpPr>
        <p:spPr bwMode="auto">
          <a:xfrm>
            <a:off x="3112569" y="1167950"/>
            <a:ext cx="2580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Programming time!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6A991-AB1D-F84A-B6FC-E10ACB339AF9}"/>
              </a:ext>
            </a:extLst>
          </p:cNvPr>
          <p:cNvSpPr txBox="1"/>
          <p:nvPr/>
        </p:nvSpPr>
        <p:spPr bwMode="auto">
          <a:xfrm>
            <a:off x="1393698" y="3013502"/>
            <a:ext cx="27478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Learned during exercise</a:t>
            </a:r>
          </a:p>
        </p:txBody>
      </p:sp>
    </p:spTree>
    <p:extLst>
      <p:ext uri="{BB962C8B-B14F-4D97-AF65-F5344CB8AC3E}">
        <p14:creationId xmlns:p14="http://schemas.microsoft.com/office/powerpoint/2010/main" val="4095101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96A55-10DF-E54E-BB90-88B5FB0D7303}"/>
              </a:ext>
            </a:extLst>
          </p:cNvPr>
          <p:cNvSpPr txBox="1"/>
          <p:nvPr/>
        </p:nvSpPr>
        <p:spPr bwMode="auto">
          <a:xfrm>
            <a:off x="2188689" y="453208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76A01-CF3D-6343-9981-289FFAC72278}"/>
              </a:ext>
            </a:extLst>
          </p:cNvPr>
          <p:cNvSpPr txBox="1"/>
          <p:nvPr/>
        </p:nvSpPr>
        <p:spPr bwMode="auto">
          <a:xfrm>
            <a:off x="2188689" y="4945333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071054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The </a:t>
            </a:r>
            <a:r>
              <a:rPr lang="en-US" sz="2000" dirty="0" err="1">
                <a:latin typeface="Courier New" charset="0"/>
              </a:rPr>
              <a:t>GOval</a:t>
            </a:r>
            <a:r>
              <a:rPr lang="en-US" sz="2400" b="0" dirty="0"/>
              <a:t> </a:t>
            </a:r>
            <a:r>
              <a:rPr lang="en-US" sz="2400" b="0" dirty="0">
                <a:latin typeface="+mj-lt"/>
              </a:rPr>
              <a:t>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>
                  <a:latin typeface="+mj-lt"/>
                </a:rPr>
                <a:t>As an example, the following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</a:t>
              </a:r>
              <a:r>
                <a:rPr lang="en-US" sz="2400" b="0" dirty="0">
                  <a:latin typeface="+mj-lt"/>
                </a:rPr>
                <a:t>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dirty="0">
                <a:solidFill>
                  <a:srgbClr val="660066"/>
                </a:solidFill>
                <a:latin typeface="Courier"/>
                <a:cs typeface="Courier"/>
              </a:endParaRPr>
            </a:p>
            <a:p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public void</a:t>
              </a:r>
              <a:r>
                <a:rPr lang="en-US" sz="1600" dirty="0">
                  <a:latin typeface="Courier"/>
                  <a:cs typeface="Courier"/>
                </a:rPr>
                <a:t> run() {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GOval</a:t>
              </a:r>
              <a:r>
                <a:rPr lang="en-US" sz="1600" dirty="0">
                  <a:latin typeface="Courier"/>
                  <a:cs typeface="Courier"/>
                </a:rPr>
                <a:t> oval = 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new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GOval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getWidth</a:t>
              </a:r>
              <a:r>
                <a:rPr lang="en-US" sz="1600" dirty="0">
                  <a:latin typeface="Courier"/>
                  <a:cs typeface="Courier"/>
                </a:rPr>
                <a:t>(), </a:t>
              </a:r>
              <a:r>
                <a:rPr lang="en-US" sz="1600" dirty="0" err="1">
                  <a:latin typeface="Courier"/>
                  <a:cs typeface="Courier"/>
                </a:rPr>
                <a:t>getHeight</a:t>
              </a:r>
              <a:r>
                <a:rPr lang="en-US" sz="1600" dirty="0">
                  <a:latin typeface="Courier"/>
                  <a:cs typeface="Courier"/>
                </a:rPr>
                <a:t>());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oval.setFilled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oval.setColor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Color.</a:t>
              </a:r>
              <a:r>
                <a:rPr lang="en-US" sz="16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Courier"/>
                  <a:cs typeface="Courier"/>
                </a:rPr>
                <a:t>GREEN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add(oval, 0, 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}</a:t>
              </a:r>
            </a:p>
            <a:p>
              <a:endParaRPr lang="en-US" sz="1600" dirty="0">
                <a:latin typeface="Courier New" charset="0"/>
              </a:endParaRP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5570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3A86F1-2B0B-6649-B964-DAA0323E3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46532" y="2555310"/>
            <a:ext cx="463463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83068" y="1653436"/>
            <a:ext cx="0" cy="50104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58611E-55B2-6243-9931-C610B24036E6}"/>
              </a:ext>
            </a:extLst>
          </p:cNvPr>
          <p:cNvSpPr/>
          <p:nvPr/>
        </p:nvSpPr>
        <p:spPr>
          <a:xfrm>
            <a:off x="445431" y="5098827"/>
            <a:ext cx="824126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/* The diameter of each eye*/</a:t>
            </a:r>
            <a:endParaRPr lang="en-US" sz="1600" dirty="0">
              <a:solidFill>
                <a:srgbClr val="7F0055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final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0000C0"/>
                </a:solidFill>
                <a:latin typeface="Monaco" pitchFamily="2" charset="77"/>
              </a:rPr>
              <a:t>EYE_DIAMETER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= 70;</a:t>
            </a:r>
          </a:p>
          <a:p>
            <a:r>
              <a:rPr lang="en-US" sz="1600" dirty="0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/* The distance from the top of the head to the top of the eyes*/</a:t>
            </a:r>
            <a:endParaRPr lang="en-US" sz="1600" dirty="0">
              <a:solidFill>
                <a:srgbClr val="7F0055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final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0000C0"/>
                </a:solidFill>
                <a:latin typeface="Monaco" pitchFamily="2" charset="77"/>
              </a:rPr>
              <a:t>EYE_Y_OFFSET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= 40;</a:t>
            </a:r>
          </a:p>
          <a:p>
            <a:r>
              <a:rPr lang="en-US" sz="1600" dirty="0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/* The distance in between the two eyes */</a:t>
            </a:r>
            <a:endParaRPr lang="en-US" sz="1600" dirty="0">
              <a:solidFill>
                <a:srgbClr val="7F0055"/>
              </a:solidFill>
              <a:latin typeface="Monaco" pitchFamily="2" charset="77"/>
            </a:endParaRPr>
          </a:p>
          <a:p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final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Monaco" pitchFamily="2" charset="77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0000C0"/>
                </a:solidFill>
                <a:latin typeface="Monaco" pitchFamily="2" charset="77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</a:rPr>
              <a:t> = 40;</a:t>
            </a:r>
            <a:endParaRPr lang="en-US" sz="1600" dirty="0">
              <a:solidFill>
                <a:srgbClr val="7F0055"/>
              </a:solidFill>
              <a:effectLst/>
              <a:latin typeface="Monaco" pitchFamily="2" charset="7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3BF8BF-8B8D-3540-9A89-C7B24182396B}"/>
              </a:ext>
            </a:extLst>
          </p:cNvPr>
          <p:cNvCxnSpPr>
            <a:cxnSpLocks/>
          </p:cNvCxnSpPr>
          <p:nvPr/>
        </p:nvCxnSpPr>
        <p:spPr>
          <a:xfrm flipH="1">
            <a:off x="4809996" y="2568166"/>
            <a:ext cx="852867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4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B05F3-8F98-3644-A7D5-CDD8216A1A0D}"/>
              </a:ext>
            </a:extLst>
          </p:cNvPr>
          <p:cNvSpPr/>
          <p:nvPr/>
        </p:nvSpPr>
        <p:spPr>
          <a:xfrm>
            <a:off x="645987" y="2527388"/>
            <a:ext cx="5097514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year = 2019;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= year;</a:t>
            </a:r>
          </a:p>
          <a:p>
            <a:r>
              <a:rPr lang="en-US" sz="2000" dirty="0">
                <a:latin typeface="Courier"/>
                <a:cs typeface="Courier"/>
              </a:rPr>
              <a:t>year = year + 1; </a:t>
            </a:r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</a:t>
            </a:r>
            <a:r>
              <a:rPr lang="en-US" sz="20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lang="en-US" sz="2000" dirty="0">
                <a:latin typeface="Courier"/>
                <a:cs typeface="Courier"/>
              </a:rPr>
              <a:t>+ year);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year);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762A7-475E-0945-A9A5-C97BBDAE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040197" y="2297515"/>
            <a:ext cx="2457816" cy="18942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6082BB-2110-2B4A-BAB0-CF5C09C0EEF6}"/>
              </a:ext>
            </a:extLst>
          </p:cNvPr>
          <p:cNvSpPr txBox="1"/>
          <p:nvPr/>
        </p:nvSpPr>
        <p:spPr bwMode="auto">
          <a:xfrm>
            <a:off x="6820905" y="3022250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327BE318-AB44-6147-91DD-C50027E62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05" y="4936716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24B49D90-E4FB-6841-B4D2-48DA9B0C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4546088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itchFamily="1" charset="0"/>
              </a:rPr>
              <a:t>year</a:t>
            </a:r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DA20AB29-5524-CE47-AA91-B32D56414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3" y="5135672"/>
            <a:ext cx="1273091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3EBF592B-3F0D-0C4A-B1D1-2EDD7BB2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356" y="5135933"/>
            <a:ext cx="1273090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30EFA79E-5F3D-884C-BF2A-562638CE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68" y="4540813"/>
            <a:ext cx="2005264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 err="1">
                <a:latin typeface="Courier New" pitchFamily="1" charset="0"/>
              </a:rPr>
              <a:t>prevYear</a:t>
            </a:r>
            <a:endParaRPr lang="en-US" dirty="0">
              <a:latin typeface="Courier New" pitchFamily="1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9ABED242-45EC-D146-B7A5-938A135E8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355" y="4936715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6871D020-135C-594B-BDB1-EE8D4B78D3C4}"/>
              </a:ext>
            </a:extLst>
          </p:cNvPr>
          <p:cNvSpPr/>
          <p:nvPr/>
        </p:nvSpPr>
        <p:spPr>
          <a:xfrm>
            <a:off x="314033" y="2509702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3F032983-422A-774B-B232-B64A30D6A273}"/>
              </a:ext>
            </a:extLst>
          </p:cNvPr>
          <p:cNvSpPr/>
          <p:nvPr/>
        </p:nvSpPr>
        <p:spPr>
          <a:xfrm>
            <a:off x="318989" y="283084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7F0F61-304B-0A40-9307-178FB293E4CA}"/>
              </a:ext>
            </a:extLst>
          </p:cNvPr>
          <p:cNvSpPr/>
          <p:nvPr/>
        </p:nvSpPr>
        <p:spPr>
          <a:xfrm>
            <a:off x="314033" y="315068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F9D9E6-14B3-8245-9646-EAE102056268}"/>
              </a:ext>
            </a:extLst>
          </p:cNvPr>
          <p:cNvSpPr/>
          <p:nvPr/>
        </p:nvSpPr>
        <p:spPr>
          <a:xfrm>
            <a:off x="6913925" y="3113126"/>
            <a:ext cx="767226" cy="49053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C4569-3F3E-0846-AC7D-A1EADFE5634A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96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 animBg="1"/>
      <p:bldP spid="30" grpId="1" animBg="1"/>
      <p:bldP spid="31" grpId="0" animBg="1"/>
      <p:bldP spid="31" grpId="1" animBg="1"/>
      <p:bldP spid="32" grpId="0" animBg="1"/>
      <p:bldP spid="39" grpId="0" animBg="1"/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963"/>
            <a:ext cx="9144000" cy="596664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969B9-A81D-1C48-85A8-49B339319684}"/>
              </a:ext>
            </a:extLst>
          </p:cNvPr>
          <p:cNvSpPr txBox="1"/>
          <p:nvPr/>
        </p:nvSpPr>
        <p:spPr bwMode="auto">
          <a:xfrm>
            <a:off x="674808" y="2089309"/>
            <a:ext cx="17892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leftX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eyeY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37A48-7BBE-A349-9D8A-692D94F06A8C}"/>
              </a:ext>
            </a:extLst>
          </p:cNvPr>
          <p:cNvSpPr/>
          <p:nvPr/>
        </p:nvSpPr>
        <p:spPr>
          <a:xfrm>
            <a:off x="3472132" y="2143664"/>
            <a:ext cx="861091" cy="85556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CB8ACB94-9281-BF46-9887-CF5EEF7FA7CF}"/>
              </a:ext>
            </a:extLst>
          </p:cNvPr>
          <p:cNvSpPr/>
          <p:nvPr/>
        </p:nvSpPr>
        <p:spPr>
          <a:xfrm>
            <a:off x="3368663" y="2034797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C1D9D-EB43-3A47-B80C-23FDB227EF3C}"/>
              </a:ext>
            </a:extLst>
          </p:cNvPr>
          <p:cNvSpPr/>
          <p:nvPr/>
        </p:nvSpPr>
        <p:spPr>
          <a:xfrm>
            <a:off x="350921" y="5461171"/>
            <a:ext cx="8442158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EYE_Y_OFFSET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()/2 -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/2 -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EYE_DIAMETER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()/2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18A316-D03E-2540-A4C0-F400D30ED2C4}"/>
              </a:ext>
            </a:extLst>
          </p:cNvPr>
          <p:cNvSpPr/>
          <p:nvPr/>
        </p:nvSpPr>
        <p:spPr>
          <a:xfrm>
            <a:off x="4810779" y="2157921"/>
            <a:ext cx="861091" cy="85556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DC9036A8-4E16-FF4E-B3C9-B20FA1422CFB}"/>
              </a:ext>
            </a:extLst>
          </p:cNvPr>
          <p:cNvSpPr/>
          <p:nvPr/>
        </p:nvSpPr>
        <p:spPr>
          <a:xfrm>
            <a:off x="4707310" y="2049054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7F93D-B1D3-DC4A-A097-614477D846B0}"/>
              </a:ext>
            </a:extLst>
          </p:cNvPr>
          <p:cNvSpPr txBox="1"/>
          <p:nvPr/>
        </p:nvSpPr>
        <p:spPr bwMode="auto">
          <a:xfrm>
            <a:off x="588245" y="2537566"/>
            <a:ext cx="196239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rightX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eyeY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859996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7A435-BB27-1E46-A73E-2E07C3EB97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52" y="1907210"/>
            <a:ext cx="6694950" cy="4371669"/>
            <a:chOff x="83126" y="831275"/>
            <a:chExt cx="8965871" cy="58545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2F1A0A-FC5B-6442-ADDA-C638B188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A8CFE0-CDA7-6A48-B805-63E73AD05752}"/>
                </a:ext>
              </a:extLst>
            </p:cNvPr>
            <p:cNvSpPr/>
            <p:nvPr/>
          </p:nvSpPr>
          <p:spPr>
            <a:xfrm>
              <a:off x="4620749" y="2097024"/>
              <a:ext cx="1158260" cy="1054025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262F27-C48F-6C4C-BE7E-B79DC920378C}"/>
              </a:ext>
            </a:extLst>
          </p:cNvPr>
          <p:cNvSpPr txBox="1"/>
          <p:nvPr/>
        </p:nvSpPr>
        <p:spPr bwMode="auto">
          <a:xfrm>
            <a:off x="3112569" y="1167950"/>
            <a:ext cx="2580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Programming time!</a:t>
            </a:r>
          </a:p>
        </p:txBody>
      </p:sp>
    </p:spTree>
    <p:extLst>
      <p:ext uri="{BB962C8B-B14F-4D97-AF65-F5344CB8AC3E}">
        <p14:creationId xmlns:p14="http://schemas.microsoft.com/office/powerpoint/2010/main" val="287674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77099-E283-6741-B08C-B56D3F1534E7}"/>
              </a:ext>
            </a:extLst>
          </p:cNvPr>
          <p:cNvSpPr txBox="1"/>
          <p:nvPr/>
        </p:nvSpPr>
        <p:spPr bwMode="auto">
          <a:xfrm>
            <a:off x="2484023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FE78B-81AF-B74A-B889-2980699F09E6}"/>
              </a:ext>
            </a:extLst>
          </p:cNvPr>
          <p:cNvSpPr txBox="1"/>
          <p:nvPr/>
        </p:nvSpPr>
        <p:spPr bwMode="auto">
          <a:xfrm>
            <a:off x="2484023" y="4500000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B9FAA-D8D3-7F42-8B43-41F527091DA3}"/>
              </a:ext>
            </a:extLst>
          </p:cNvPr>
          <p:cNvSpPr txBox="1"/>
          <p:nvPr/>
        </p:nvSpPr>
        <p:spPr bwMode="auto">
          <a:xfrm>
            <a:off x="2484023" y="4913249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91044-3A31-F34F-8AC0-7E879D00D650}"/>
              </a:ext>
            </a:extLst>
          </p:cNvPr>
          <p:cNvSpPr txBox="1"/>
          <p:nvPr/>
        </p:nvSpPr>
        <p:spPr bwMode="auto">
          <a:xfrm>
            <a:off x="2484023" y="5278891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71902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Not Karel’s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drawHead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E5E040-B1CE-3B41-941D-D07047FAA6A6}"/>
              </a:ext>
            </a:extLst>
          </p:cNvPr>
          <p:cNvSpPr/>
          <p:nvPr/>
        </p:nvSpPr>
        <p:spPr>
          <a:xfrm>
            <a:off x="4072128" y="1402080"/>
            <a:ext cx="1207008" cy="140208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01F9207-1F2D-5D49-9843-FBFDFB32E743}"/>
              </a:ext>
            </a:extLst>
          </p:cNvPr>
          <p:cNvSpPr/>
          <p:nvPr/>
        </p:nvSpPr>
        <p:spPr>
          <a:xfrm>
            <a:off x="5168166" y="5455920"/>
            <a:ext cx="3975834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Order of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matters!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5D2C9-ABC5-6342-A731-72830D7C8689}"/>
              </a:ext>
            </a:extLst>
          </p:cNvPr>
          <p:cNvSpPr/>
          <p:nvPr/>
        </p:nvSpPr>
        <p:spPr>
          <a:xfrm>
            <a:off x="3587608" y="1018213"/>
            <a:ext cx="2142936" cy="250136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"/>
                <a:cs typeface=""/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BDA48-59A7-6548-AF19-B8A400214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8C02A0-8872-2C4D-A48D-854B36EFC7F0}"/>
              </a:ext>
            </a:extLst>
          </p:cNvPr>
          <p:cNvSpPr/>
          <p:nvPr/>
        </p:nvSpPr>
        <p:spPr>
          <a:xfrm>
            <a:off x="3992802" y="1420223"/>
            <a:ext cx="1207008" cy="140208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166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DBA4868-A59C-9F42-8F94-C60C1828FF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10FCA-DFAD-824F-84C0-B266EEDFDC8B}"/>
              </a:ext>
            </a:extLst>
          </p:cNvPr>
          <p:cNvSpPr txBox="1"/>
          <p:nvPr/>
        </p:nvSpPr>
        <p:spPr bwMode="auto">
          <a:xfrm>
            <a:off x="431379" y="5770988"/>
            <a:ext cx="82812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+mj-lt"/>
                <a:cs typeface="Calibri" panose="020F0502020204030204" pitchFamily="34" charset="0"/>
              </a:rPr>
              <a:t>Read the solution code if you get stuck!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EFA43-A2E8-5444-92C4-74BEB406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6" y="4705255"/>
            <a:ext cx="4900612" cy="931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CF031-4208-E643-93C9-F1FD625E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62" y="1193586"/>
            <a:ext cx="4900612" cy="35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40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7F07702-0A84-D747-A10C-B30F1B26C0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B2D92-1379-1140-98C6-3C25476F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044700"/>
            <a:ext cx="6235700" cy="2768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9799310-06F4-9B4D-A5FB-2AC65B16D714}"/>
              </a:ext>
            </a:extLst>
          </p:cNvPr>
          <p:cNvSpPr/>
          <p:nvPr/>
        </p:nvSpPr>
        <p:spPr>
          <a:xfrm rot="10800000">
            <a:off x="4900613" y="3614737"/>
            <a:ext cx="1185862" cy="62865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07113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44" name="Group 4"/>
          <p:cNvGrpSpPr>
            <a:grpSpLocks/>
          </p:cNvGrpSpPr>
          <p:nvPr/>
        </p:nvGrpSpPr>
        <p:grpSpPr bwMode="auto">
          <a:xfrm>
            <a:off x="457200" y="1888235"/>
            <a:ext cx="8229600" cy="2589213"/>
            <a:chOff x="288" y="1296"/>
            <a:chExt cx="5184" cy="1631"/>
          </a:xfrm>
        </p:grpSpPr>
        <p:sp>
          <p:nvSpPr>
            <p:cNvPr id="675845" name="Rectangle 5"/>
            <p:cNvSpPr>
              <a:spLocks noChangeArrowheads="1"/>
            </p:cNvSpPr>
            <p:nvPr/>
          </p:nvSpPr>
          <p:spPr bwMode="auto">
            <a:xfrm>
              <a:off x="1872" y="1296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Adds the object to the canvas at the front of the stack </a:t>
              </a:r>
            </a:p>
          </p:txBody>
        </p:sp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1872" y="1503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Moves the object to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 and then adds it to the canvas</a:t>
              </a:r>
              <a:endParaRPr lang="en-US" sz="1800" b="0" i="1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1872" y="1709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the object from the canvas</a:t>
              </a:r>
              <a:endParaRPr lang="en-US" sz="1800" b="0" i="1"/>
            </a:p>
          </p:txBody>
        </p:sp>
        <p:sp>
          <p:nvSpPr>
            <p:cNvPr id="675848" name="Rectangle 8"/>
            <p:cNvSpPr>
              <a:spLocks noChangeArrowheads="1"/>
            </p:cNvSpPr>
            <p:nvPr/>
          </p:nvSpPr>
          <p:spPr bwMode="auto">
            <a:xfrm>
              <a:off x="1872" y="19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all objects from the canvas</a:t>
              </a:r>
            </a:p>
          </p:txBody>
        </p:sp>
        <p:sp>
          <p:nvSpPr>
            <p:cNvPr id="675849" name="Rectangle 9"/>
            <p:cNvSpPr>
              <a:spLocks noChangeArrowheads="1"/>
            </p:cNvSpPr>
            <p:nvPr/>
          </p:nvSpPr>
          <p:spPr bwMode="auto">
            <a:xfrm>
              <a:off x="1872" y="21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frontmost object at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), or </a:t>
              </a:r>
              <a:r>
                <a:rPr lang="en-US" sz="1600">
                  <a:latin typeface="Courier New" charset="0"/>
                </a:rPr>
                <a:t>null</a:t>
              </a:r>
              <a:r>
                <a:rPr lang="en-US" sz="1800" b="0"/>
                <a:t> if none </a:t>
              </a:r>
            </a:p>
          </p:txBody>
        </p:sp>
        <p:sp>
          <p:nvSpPr>
            <p:cNvPr id="675850" name="Rectangle 10"/>
            <p:cNvSpPr>
              <a:spLocks noChangeArrowheads="1"/>
            </p:cNvSpPr>
            <p:nvPr/>
          </p:nvSpPr>
          <p:spPr bwMode="auto">
            <a:xfrm>
              <a:off x="1872" y="23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width in pixels of the entire canvas</a:t>
              </a:r>
            </a:p>
          </p:txBody>
        </p:sp>
        <p:sp>
          <p:nvSpPr>
            <p:cNvPr id="675851" name="Rectangle 11"/>
            <p:cNvSpPr>
              <a:spLocks noChangeArrowheads="1"/>
            </p:cNvSpPr>
            <p:nvPr/>
          </p:nvSpPr>
          <p:spPr bwMode="auto">
            <a:xfrm>
              <a:off x="1872" y="25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height in pixels of the entire canvas</a:t>
              </a:r>
            </a:p>
          </p:txBody>
        </p:sp>
        <p:sp>
          <p:nvSpPr>
            <p:cNvPr id="675852" name="Rectangle 12"/>
            <p:cNvSpPr>
              <a:spLocks noChangeArrowheads="1"/>
            </p:cNvSpPr>
            <p:nvPr/>
          </p:nvSpPr>
          <p:spPr bwMode="auto">
            <a:xfrm>
              <a:off x="1872" y="27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Sets the background color of the canvas to </a:t>
              </a:r>
              <a:r>
                <a:rPr lang="en-US" sz="1800" b="0" i="1"/>
                <a:t>c.</a:t>
              </a:r>
              <a:endParaRPr lang="en-US" sz="1800" b="0"/>
            </a:p>
          </p:txBody>
        </p:sp>
        <p:sp>
          <p:nvSpPr>
            <p:cNvPr id="675853" name="Rectangle 13"/>
            <p:cNvSpPr>
              <a:spLocks noChangeArrowheads="1"/>
            </p:cNvSpPr>
            <p:nvPr/>
          </p:nvSpPr>
          <p:spPr bwMode="auto">
            <a:xfrm>
              <a:off x="288" y="1296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4" name="Rectangle 14"/>
            <p:cNvSpPr>
              <a:spLocks noChangeArrowheads="1"/>
            </p:cNvSpPr>
            <p:nvPr/>
          </p:nvSpPr>
          <p:spPr bwMode="auto">
            <a:xfrm>
              <a:off x="288" y="1503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5" name="Rectangle 15"/>
            <p:cNvSpPr>
              <a:spLocks noChangeArrowheads="1"/>
            </p:cNvSpPr>
            <p:nvPr/>
          </p:nvSpPr>
          <p:spPr bwMode="auto">
            <a:xfrm>
              <a:off x="288" y="1709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6" name="Rectangle 16"/>
            <p:cNvSpPr>
              <a:spLocks noChangeArrowheads="1"/>
            </p:cNvSpPr>
            <p:nvPr/>
          </p:nvSpPr>
          <p:spPr bwMode="auto">
            <a:xfrm>
              <a:off x="288" y="19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removeAll()</a:t>
              </a:r>
            </a:p>
          </p:txBody>
        </p:sp>
        <p:sp>
          <p:nvSpPr>
            <p:cNvPr id="675857" name="Rectangle 17"/>
            <p:cNvSpPr>
              <a:spLocks noChangeArrowheads="1"/>
            </p:cNvSpPr>
            <p:nvPr/>
          </p:nvSpPr>
          <p:spPr bwMode="auto">
            <a:xfrm>
              <a:off x="288" y="21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getElementAt(</a:t>
              </a:r>
              <a:r>
                <a:rPr lang="en-US" sz="1800" b="0" i="1"/>
                <a:t>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8" name="Rectangle 18"/>
            <p:cNvSpPr>
              <a:spLocks noChangeArrowheads="1"/>
            </p:cNvSpPr>
            <p:nvPr/>
          </p:nvSpPr>
          <p:spPr bwMode="auto">
            <a:xfrm>
              <a:off x="288" y="23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getWidth()</a:t>
              </a:r>
            </a:p>
          </p:txBody>
        </p:sp>
        <p:sp>
          <p:nvSpPr>
            <p:cNvPr id="675859" name="Rectangle 19"/>
            <p:cNvSpPr>
              <a:spLocks noChangeArrowheads="1"/>
            </p:cNvSpPr>
            <p:nvPr/>
          </p:nvSpPr>
          <p:spPr bwMode="auto">
            <a:xfrm>
              <a:off x="288" y="25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getHeight()</a:t>
              </a:r>
            </a:p>
          </p:txBody>
        </p:sp>
        <p:sp>
          <p:nvSpPr>
            <p:cNvPr id="675860" name="Rectangle 20"/>
            <p:cNvSpPr>
              <a:spLocks noChangeArrowheads="1"/>
            </p:cNvSpPr>
            <p:nvPr/>
          </p:nvSpPr>
          <p:spPr bwMode="auto">
            <a:xfrm>
              <a:off x="288" y="27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setBackground(</a:t>
              </a:r>
              <a:r>
                <a:rPr lang="en-US" sz="1800" b="0" i="1"/>
                <a:t>c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</p:grpSp>
      <p:grpSp>
        <p:nvGrpSpPr>
          <p:cNvPr id="675862" name="Group 22"/>
          <p:cNvGrpSpPr>
            <a:grpSpLocks/>
          </p:cNvGrpSpPr>
          <p:nvPr/>
        </p:nvGrpSpPr>
        <p:grpSpPr bwMode="auto">
          <a:xfrm>
            <a:off x="457200" y="4465998"/>
            <a:ext cx="8229600" cy="654050"/>
            <a:chOff x="288" y="3380"/>
            <a:chExt cx="5184" cy="412"/>
          </a:xfrm>
        </p:grpSpPr>
        <p:sp>
          <p:nvSpPr>
            <p:cNvPr id="675863" name="Rectangle 23"/>
            <p:cNvSpPr>
              <a:spLocks noChangeArrowheads="1"/>
            </p:cNvSpPr>
            <p:nvPr/>
          </p:nvSpPr>
          <p:spPr bwMode="auto">
            <a:xfrm>
              <a:off x="1872" y="33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Pauses the program for the specified time in milliseconds</a:t>
              </a:r>
            </a:p>
          </p:txBody>
        </p:sp>
        <p:sp>
          <p:nvSpPr>
            <p:cNvPr id="675864" name="Rectangle 24"/>
            <p:cNvSpPr>
              <a:spLocks noChangeArrowheads="1"/>
            </p:cNvSpPr>
            <p:nvPr/>
          </p:nvSpPr>
          <p:spPr bwMode="auto">
            <a:xfrm>
              <a:off x="1872" y="35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Suspends the program until the user clicks the mouse</a:t>
              </a:r>
            </a:p>
          </p:txBody>
        </p:sp>
        <p:sp>
          <p:nvSpPr>
            <p:cNvPr id="675865" name="Rectangle 25"/>
            <p:cNvSpPr>
              <a:spLocks noChangeArrowheads="1"/>
            </p:cNvSpPr>
            <p:nvPr/>
          </p:nvSpPr>
          <p:spPr bwMode="auto">
            <a:xfrm>
              <a:off x="288" y="33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pause(</a:t>
              </a:r>
              <a:r>
                <a:rPr lang="en-US" sz="1800" b="0" i="1"/>
                <a:t>milliseconds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66" name="Rectangle 26"/>
            <p:cNvSpPr>
              <a:spLocks noChangeArrowheads="1"/>
            </p:cNvSpPr>
            <p:nvPr/>
          </p:nvSpPr>
          <p:spPr bwMode="auto">
            <a:xfrm>
              <a:off x="288" y="35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waitForClick()</a:t>
              </a: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A1FDA4-75DF-2A4F-A672-2B6765AEB234}"/>
              </a:ext>
            </a:extLst>
          </p:cNvPr>
          <p:cNvSpPr/>
          <p:nvPr/>
        </p:nvSpPr>
        <p:spPr>
          <a:xfrm>
            <a:off x="313136" y="1739505"/>
            <a:ext cx="8611234" cy="956728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62221E-3904-E147-8E0E-C92B56F4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99" y="5426098"/>
            <a:ext cx="2732088" cy="1213025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EE354015-439A-2E45-9E87-66C814DF795E}"/>
              </a:ext>
            </a:extLst>
          </p:cNvPr>
          <p:cNvSpPr/>
          <p:nvPr/>
        </p:nvSpPr>
        <p:spPr>
          <a:xfrm rot="10800000">
            <a:off x="7758112" y="6143290"/>
            <a:ext cx="519569" cy="2230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627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85" y="724871"/>
            <a:ext cx="6286302" cy="606278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Reference Sheet</a:t>
            </a:r>
          </a:p>
        </p:txBody>
      </p:sp>
    </p:spTree>
    <p:extLst>
      <p:ext uri="{BB962C8B-B14F-4D97-AF65-F5344CB8AC3E}">
        <p14:creationId xmlns:p14="http://schemas.microsoft.com/office/powerpoint/2010/main" val="360826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0516E-6 4.50717E-6 L -7.90516E-6 -0.35979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2400" b="0" dirty="0">
                <a:latin typeface="+mj-lt"/>
              </a:rPr>
              <a:t> class represents </a:t>
            </a:r>
            <a:r>
              <a:rPr lang="en-US" sz="2400" dirty="0">
                <a:latin typeface="+mj-lt"/>
              </a:rPr>
              <a:t>a line defined by a start point and an end point.</a:t>
            </a:r>
            <a:endParaRPr lang="en-US" sz="2400" b="0" dirty="0">
              <a:latin typeface="+mj-lt"/>
            </a:endParaRP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955800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As an example, the following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400" b="0" dirty="0">
                <a:latin typeface="+mj-lt"/>
              </a:rPr>
              <a:t> method creates a diagonal line across the canvas:  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052513" y="2794000"/>
            <a:ext cx="7100888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line = </a:t>
            </a:r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add(line);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41" y="4438113"/>
            <a:ext cx="3485517" cy="23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8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(bonus) Karel’s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6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0">
            <a:extLst>
              <a:ext uri="{FF2B5EF4-FFF2-40B4-BE49-F238E27FC236}">
                <a16:creationId xmlns:a16="http://schemas.microsoft.com/office/drawing/2014/main" id="{ADB46CC6-B210-8249-900E-354482B8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355" y="4936715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B05F3-8F98-3644-A7D5-CDD8216A1A0D}"/>
              </a:ext>
            </a:extLst>
          </p:cNvPr>
          <p:cNvSpPr/>
          <p:nvPr/>
        </p:nvSpPr>
        <p:spPr>
          <a:xfrm>
            <a:off x="645987" y="2527388"/>
            <a:ext cx="5097514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year = 2019;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= year;</a:t>
            </a:r>
          </a:p>
          <a:p>
            <a:r>
              <a:rPr lang="en-US" sz="2000" dirty="0">
                <a:latin typeface="Courier"/>
                <a:cs typeface="Courier"/>
              </a:rPr>
              <a:t>year = year + 1; </a:t>
            </a:r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</a:t>
            </a:r>
            <a:r>
              <a:rPr lang="en-US" sz="20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lang="en-US" sz="2000" dirty="0">
                <a:latin typeface="Courier"/>
                <a:cs typeface="Courier"/>
              </a:rPr>
              <a:t>+ year);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year);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762A7-475E-0945-A9A5-C97BBDAE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040197" y="2297515"/>
            <a:ext cx="2457816" cy="1894286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327BE318-AB44-6147-91DD-C50027E62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05" y="4936716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24B49D90-E4FB-6841-B4D2-48DA9B0C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4546088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itchFamily="1" charset="0"/>
              </a:rPr>
              <a:t>year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3EBF592B-3F0D-0C4A-B1D1-2EDD7BB2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356" y="5135933"/>
            <a:ext cx="1273090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30EFA79E-5F3D-884C-BF2A-562638CE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68" y="4540813"/>
            <a:ext cx="2005264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 err="1">
                <a:latin typeface="Courier New" pitchFamily="1" charset="0"/>
              </a:rPr>
              <a:t>prevYear</a:t>
            </a:r>
            <a:endParaRPr lang="en-US" dirty="0">
              <a:latin typeface="Courier New" pitchFamily="1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7F0F61-304B-0A40-9307-178FB293E4CA}"/>
              </a:ext>
            </a:extLst>
          </p:cNvPr>
          <p:cNvSpPr/>
          <p:nvPr/>
        </p:nvSpPr>
        <p:spPr>
          <a:xfrm>
            <a:off x="314033" y="315068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EA6984E-6F68-F44E-96B5-DE90B93C8A01}"/>
              </a:ext>
            </a:extLst>
          </p:cNvPr>
          <p:cNvSpPr/>
          <p:nvPr/>
        </p:nvSpPr>
        <p:spPr>
          <a:xfrm>
            <a:off x="318989" y="346178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BDD6335-33A1-0F45-9300-D7C2DFC0B5A3}"/>
              </a:ext>
            </a:extLst>
          </p:cNvPr>
          <p:cNvSpPr/>
          <p:nvPr/>
        </p:nvSpPr>
        <p:spPr>
          <a:xfrm>
            <a:off x="314033" y="3779572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Text Box 27">
            <a:extLst>
              <a:ext uri="{FF2B5EF4-FFF2-40B4-BE49-F238E27FC236}">
                <a16:creationId xmlns:a16="http://schemas.microsoft.com/office/drawing/2014/main" id="{62EFDB0E-B37F-DD43-B988-8391EF29F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5120384"/>
            <a:ext cx="1273092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4C5070-3CAC-2842-9DF3-7686B4F3E78F}"/>
              </a:ext>
            </a:extLst>
          </p:cNvPr>
          <p:cNvSpPr txBox="1"/>
          <p:nvPr/>
        </p:nvSpPr>
        <p:spPr bwMode="auto">
          <a:xfrm>
            <a:off x="6075508" y="2742840"/>
            <a:ext cx="16417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2019 2020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1708E3-F096-8542-B888-49C7BC05E7AA}"/>
              </a:ext>
            </a:extLst>
          </p:cNvPr>
          <p:cNvSpPr txBox="1"/>
          <p:nvPr/>
        </p:nvSpPr>
        <p:spPr bwMode="auto">
          <a:xfrm>
            <a:off x="6068164" y="3168444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4039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C7B7A7-E8E0-424A-B4C7-03267848F71E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24945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33" grpId="0" animBg="1"/>
      <p:bldP spid="33" grpId="1" animBg="1"/>
      <p:bldP spid="34" grpId="0" animBg="1"/>
      <p:bldP spid="37" grpId="0"/>
      <p:bldP spid="38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2560E-1CD8-8E44-8E5A-1BC3E90FB9F5}"/>
              </a:ext>
            </a:extLst>
          </p:cNvPr>
          <p:cNvSpPr/>
          <p:nvPr/>
        </p:nvSpPr>
        <p:spPr>
          <a:xfrm>
            <a:off x="472972" y="2487461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seconds = 60;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seconds--;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(seconds);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34F7F-0844-164F-96F9-51ABBBD6D102}"/>
              </a:ext>
            </a:extLst>
          </p:cNvPr>
          <p:cNvSpPr/>
          <p:nvPr/>
        </p:nvSpPr>
        <p:spPr>
          <a:xfrm>
            <a:off x="472969" y="3941421"/>
            <a:ext cx="4066943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total = 15;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total /= 10;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(total);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244C-3531-9342-8B5A-14BEEA14149B}"/>
              </a:ext>
            </a:extLst>
          </p:cNvPr>
          <p:cNvSpPr/>
          <p:nvPr/>
        </p:nvSpPr>
        <p:spPr>
          <a:xfrm>
            <a:off x="2436900" y="2795236"/>
            <a:ext cx="370185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seconds = seconds – 1;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B297D-7E6D-B64A-81BD-79CE2FE32504}"/>
              </a:ext>
            </a:extLst>
          </p:cNvPr>
          <p:cNvSpPr/>
          <p:nvPr/>
        </p:nvSpPr>
        <p:spPr>
          <a:xfrm>
            <a:off x="2436900" y="4270175"/>
            <a:ext cx="320454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total = total / 10;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AD40C-C7D8-194F-9A1D-F3A87E1246BC}"/>
              </a:ext>
            </a:extLst>
          </p:cNvPr>
          <p:cNvSpPr/>
          <p:nvPr/>
        </p:nvSpPr>
        <p:spPr>
          <a:xfrm>
            <a:off x="472969" y="5517276"/>
            <a:ext cx="4066943" cy="70788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age;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A4B91-11C8-F445-A53F-29AEDA62D381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8B1BA1-33B0-5742-AF5D-8E1EC17E8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2430662"/>
            <a:ext cx="1465201" cy="1129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E2D44F-034D-094E-8FD6-1F0840FB1375}"/>
              </a:ext>
            </a:extLst>
          </p:cNvPr>
          <p:cNvSpPr txBox="1"/>
          <p:nvPr/>
        </p:nvSpPr>
        <p:spPr bwMode="auto">
          <a:xfrm>
            <a:off x="6859257" y="2738439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9552D9-2CA2-D442-8223-4BFD9C2D7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3827825"/>
            <a:ext cx="1465201" cy="1129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656D38-783D-BF45-9C58-A6DDF50B3A5E}"/>
              </a:ext>
            </a:extLst>
          </p:cNvPr>
          <p:cNvSpPr txBox="1"/>
          <p:nvPr/>
        </p:nvSpPr>
        <p:spPr bwMode="auto">
          <a:xfrm>
            <a:off x="6859257" y="4135602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107A40-9CF9-234F-9D44-EB4771E04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5264861"/>
            <a:ext cx="1465201" cy="11292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BDBDE0-DFF4-6D45-927C-05B6E4F26D0A}"/>
              </a:ext>
            </a:extLst>
          </p:cNvPr>
          <p:cNvSpPr txBox="1"/>
          <p:nvPr/>
        </p:nvSpPr>
        <p:spPr bwMode="auto">
          <a:xfrm>
            <a:off x="6859257" y="5572638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D95B19-AB47-244D-AF13-521A23E417C2}"/>
              </a:ext>
            </a:extLst>
          </p:cNvPr>
          <p:cNvSpPr txBox="1"/>
          <p:nvPr/>
        </p:nvSpPr>
        <p:spPr bwMode="auto">
          <a:xfrm>
            <a:off x="6729413" y="2707661"/>
            <a:ext cx="1479892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59.0    </a:t>
            </a:r>
          </a:p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018D02-C18A-0C4D-8641-A6CAECF7729E}"/>
              </a:ext>
            </a:extLst>
          </p:cNvPr>
          <p:cNvSpPr txBox="1"/>
          <p:nvPr/>
        </p:nvSpPr>
        <p:spPr bwMode="auto">
          <a:xfrm>
            <a:off x="6634481" y="4079920"/>
            <a:ext cx="131799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FD6EDE7A-65B9-3C47-B580-4B56669C0781}"/>
              </a:ext>
            </a:extLst>
          </p:cNvPr>
          <p:cNvCxnSpPr/>
          <p:nvPr/>
        </p:nvCxnSpPr>
        <p:spPr>
          <a:xfrm flipV="1">
            <a:off x="2339788" y="4263690"/>
            <a:ext cx="4389625" cy="554894"/>
          </a:xfrm>
          <a:prstGeom prst="curvedConnector3">
            <a:avLst>
              <a:gd name="adj1" fmla="val 91662"/>
            </a:avLst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3F2989A-DFEF-2C43-B48D-9C05193F4A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28" y="5311503"/>
            <a:ext cx="1001082" cy="1001082"/>
          </a:xfrm>
          <a:prstGeom prst="rect">
            <a:avLst/>
          </a:prstGeom>
        </p:spPr>
      </p:pic>
      <p:sp>
        <p:nvSpPr>
          <p:cNvPr id="29" name="Oval Callout 28">
            <a:extLst>
              <a:ext uri="{FF2B5EF4-FFF2-40B4-BE49-F238E27FC236}">
                <a16:creationId xmlns:a16="http://schemas.microsoft.com/office/drawing/2014/main" id="{913D723B-B6A0-314C-BA60-6C6CBB2F791E}"/>
              </a:ext>
            </a:extLst>
          </p:cNvPr>
          <p:cNvSpPr/>
          <p:nvPr/>
        </p:nvSpPr>
        <p:spPr>
          <a:xfrm>
            <a:off x="5980511" y="5033892"/>
            <a:ext cx="3070908" cy="1323439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The local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variable age may not have been initialized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"/>
              <a:cs typeface="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584C238-A950-8148-B7F8-BB747117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4" y="5805915"/>
            <a:ext cx="378385" cy="43659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3858E4C-F272-FD40-9380-9952CE258BBD}"/>
              </a:ext>
            </a:extLst>
          </p:cNvPr>
          <p:cNvSpPr/>
          <p:nvPr/>
        </p:nvSpPr>
        <p:spPr>
          <a:xfrm>
            <a:off x="1388344" y="5805078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___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/>
      <p:bldP spid="23" grpId="0" animBg="1"/>
      <p:bldP spid="24" grpId="1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A861D8-D051-9D43-9DF2-3CB8C5B86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346" y="3175170"/>
            <a:ext cx="3674648" cy="2043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470" y="2486989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792070" y="2003014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I’m back! Maybe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 Called Karel, Maybe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B89E6-A8C4-374D-B9E8-D305A667455E}"/>
              </a:ext>
            </a:extLst>
          </p:cNvPr>
          <p:cNvSpPr txBox="1"/>
          <p:nvPr/>
        </p:nvSpPr>
        <p:spPr bwMode="auto">
          <a:xfrm>
            <a:off x="7127007" y="4477870"/>
            <a:ext cx="8899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(2012)</a:t>
            </a:r>
          </a:p>
        </p:txBody>
      </p:sp>
    </p:spTree>
    <p:extLst>
      <p:ext uri="{BB962C8B-B14F-4D97-AF65-F5344CB8AC3E}">
        <p14:creationId xmlns:p14="http://schemas.microsoft.com/office/powerpoint/2010/main" val="215109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51B31-AEF8-B54A-BA43-BADB15042645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int countdown = 5;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countdown--;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40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A82AB61-7FA3-6B43-9093-305CBB9E935D}"/>
              </a:ext>
            </a:extLst>
          </p:cNvPr>
          <p:cNvSpPr/>
          <p:nvPr/>
        </p:nvSpPr>
        <p:spPr>
          <a:xfrm>
            <a:off x="1178570" y="2713865"/>
            <a:ext cx="4148314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46197-A6CA-8747-A746-5796059CF1C4}"/>
              </a:ext>
            </a:extLst>
          </p:cNvPr>
          <p:cNvSpPr/>
          <p:nvPr/>
        </p:nvSpPr>
        <p:spPr>
          <a:xfrm>
            <a:off x="1178570" y="2713865"/>
            <a:ext cx="4148314" cy="90339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26A01D-F2F3-0F4D-B0F7-8C253949A7B9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int countdown = 5;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countdown--;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692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5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2937</TotalTime>
  <Words>2139</Words>
  <Application>Microsoft Macintosh PowerPoint</Application>
  <PresentationFormat>On-screen Show (4:3)</PresentationFormat>
  <Paragraphs>497</Paragraphs>
  <Slides>49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Charcoal CY</vt:lpstr>
      <vt:lpstr>Andale Mono</vt:lpstr>
      <vt:lpstr>Arial</vt:lpstr>
      <vt:lpstr>Calibri</vt:lpstr>
      <vt:lpstr>Calibri Light</vt:lpstr>
      <vt:lpstr>Century Gothic</vt:lpstr>
      <vt:lpstr>Comic Sans MS</vt:lpstr>
      <vt:lpstr>Courier</vt:lpstr>
      <vt:lpstr>Courier New</vt:lpstr>
      <vt:lpstr>Helvetica</vt:lpstr>
      <vt:lpstr>Monaco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142</cp:revision>
  <dcterms:created xsi:type="dcterms:W3CDTF">2016-06-21T10:36:38Z</dcterms:created>
  <dcterms:modified xsi:type="dcterms:W3CDTF">2019-06-25T22:23:53Z</dcterms:modified>
</cp:coreProperties>
</file>